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4" r:id="rId4"/>
    <p:sldId id="260" r:id="rId5"/>
    <p:sldId id="262" r:id="rId6"/>
    <p:sldId id="263" r:id="rId7"/>
    <p:sldId id="265" r:id="rId8"/>
    <p:sldId id="266" r:id="rId9"/>
    <p:sldId id="267" r:id="rId10"/>
    <p:sldId id="268" r:id="rId11"/>
    <p:sldId id="270" r:id="rId12"/>
    <p:sldId id="269" r:id="rId13"/>
    <p:sldId id="271" r:id="rId14"/>
    <p:sldId id="272" r:id="rId15"/>
    <p:sldId id="259" r:id="rId16"/>
    <p:sldId id="276" r:id="rId17"/>
    <p:sldId id="277" r:id="rId18"/>
    <p:sldId id="273" r:id="rId19"/>
    <p:sldId id="274" r:id="rId20"/>
    <p:sldId id="275" r:id="rId21"/>
    <p:sldId id="278" r:id="rId22"/>
    <p:sldId id="279" r:id="rId23"/>
    <p:sldId id="280"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14E3E4-78A1-43A6-A711-6C98F71E540C}"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53558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14E3E4-78A1-43A6-A711-6C98F71E540C}"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3182665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14E3E4-78A1-43A6-A711-6C98F71E540C}"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3376110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14E3E4-78A1-43A6-A711-6C98F71E540C}"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631962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14E3E4-78A1-43A6-A711-6C98F71E540C}" type="datetimeFigureOut">
              <a:rPr lang="en-GB" smtClean="0"/>
              <a:t>30/09/2025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2364663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14E3E4-78A1-43A6-A711-6C98F71E540C}" type="datetimeFigureOut">
              <a:rPr lang="en-GB" smtClean="0"/>
              <a:t>30/09/2025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1815015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14E3E4-78A1-43A6-A711-6C98F71E540C}" type="datetimeFigureOut">
              <a:rPr lang="en-GB" smtClean="0"/>
              <a:t>30/09/2025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2437496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14E3E4-78A1-43A6-A711-6C98F71E540C}"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3072962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14E3E4-78A1-43A6-A711-6C98F71E540C}" type="datetimeFigureOut">
              <a:rPr lang="en-GB" smtClean="0"/>
              <a:t>30/09/2025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3014337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14E3E4-78A1-43A6-A711-6C98F71E540C}"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3338146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14E3E4-78A1-43A6-A711-6C98F71E540C}" type="datetimeFigureOut">
              <a:rPr lang="en-GB" smtClean="0"/>
              <a:t>30/09/2025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567D14-9478-4816-BE6A-ADA32F755875}" type="slidenum">
              <a:rPr lang="en-GB" smtClean="0"/>
              <a:t>‹#›</a:t>
            </a:fld>
            <a:endParaRPr lang="en-GB"/>
          </a:p>
        </p:txBody>
      </p:sp>
    </p:spTree>
    <p:extLst>
      <p:ext uri="{BB962C8B-B14F-4D97-AF65-F5344CB8AC3E}">
        <p14:creationId xmlns:p14="http://schemas.microsoft.com/office/powerpoint/2010/main" val="870942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14E3E4-78A1-43A6-A711-6C98F71E540C}" type="datetimeFigureOut">
              <a:rPr lang="en-GB" smtClean="0"/>
              <a:t>30/09/2025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567D14-9478-4816-BE6A-ADA32F755875}" type="slidenum">
              <a:rPr lang="en-GB" smtClean="0"/>
              <a:t>‹#›</a:t>
            </a:fld>
            <a:endParaRPr lang="en-GB"/>
          </a:p>
        </p:txBody>
      </p:sp>
    </p:spTree>
    <p:extLst>
      <p:ext uri="{BB962C8B-B14F-4D97-AF65-F5344CB8AC3E}">
        <p14:creationId xmlns:p14="http://schemas.microsoft.com/office/powerpoint/2010/main" val="252855340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0160" y="1091337"/>
            <a:ext cx="9784080" cy="2560320"/>
          </a:xfrm>
        </p:spPr>
        <p:txBody>
          <a:bodyPr>
            <a:normAutofit/>
          </a:bodyPr>
          <a:lstStyle/>
          <a:p>
            <a:r>
              <a:rPr lang="en-GB" dirty="0"/>
              <a:t>Starting Howitt Nursery</a:t>
            </a:r>
            <a:br>
              <a:rPr lang="en-GB" dirty="0"/>
            </a:br>
            <a:r>
              <a:rPr lang="en-GB" dirty="0" err="1"/>
              <a:t>Powerpoint</a:t>
            </a:r>
            <a:r>
              <a:rPr lang="en-GB" dirty="0"/>
              <a:t> for Parents/Carers</a:t>
            </a:r>
          </a:p>
        </p:txBody>
      </p:sp>
      <p:sp>
        <p:nvSpPr>
          <p:cNvPr id="5" name="AutoShape 2" descr="Children Of The World Clipart Images – Browse 44,394 Stock Photos, Vectors,  and Video | Adobe 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Children Of The World Clipart Images – Browse 44,394 Stock Photos, Vectors,  and Video | Adobe 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4" name="Picture 6" descr="Children Of The World Clipart Images – Browse 44,394 Stock Photos, Vectors,  and Video | Adob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206" y="4514357"/>
            <a:ext cx="5669280" cy="1402486"/>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2" descr="Howitt Primary School | Heanor"/>
          <p:cNvSpPr>
            <a:spLocks noChangeAspect="1" noChangeArrowheads="1"/>
          </p:cNvSpPr>
          <p:nvPr/>
        </p:nvSpPr>
        <p:spPr bwMode="auto">
          <a:xfrm>
            <a:off x="-1041854" y="2185080"/>
            <a:ext cx="858973" cy="8589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descr="C:\Users\NGregg\AppData\Local\Microsoft\Windows\INetCache\Content.MSO\29B8DECA.tmp"/>
          <p:cNvPicPr/>
          <p:nvPr/>
        </p:nvPicPr>
        <p:blipFill>
          <a:blip r:embed="rId3">
            <a:extLst>
              <a:ext uri="{28A0092B-C50C-407E-A947-70E740481C1C}">
                <a14:useLocalDpi xmlns:a14="http://schemas.microsoft.com/office/drawing/2010/main" val="0"/>
              </a:ext>
            </a:extLst>
          </a:blip>
          <a:srcRect/>
          <a:stretch>
            <a:fillRect/>
          </a:stretch>
        </p:blipFill>
        <p:spPr bwMode="auto">
          <a:xfrm>
            <a:off x="238896" y="229234"/>
            <a:ext cx="2082528" cy="2269354"/>
          </a:xfrm>
          <a:prstGeom prst="rect">
            <a:avLst/>
          </a:prstGeom>
          <a:noFill/>
          <a:ln>
            <a:noFill/>
          </a:ln>
        </p:spPr>
      </p:pic>
      <p:pic>
        <p:nvPicPr>
          <p:cNvPr id="13" name="Picture 12" descr="Embark Federation"/>
          <p:cNvPicPr/>
          <p:nvPr/>
        </p:nvPicPr>
        <p:blipFill>
          <a:blip r:embed="rId4">
            <a:extLst>
              <a:ext uri="{28A0092B-C50C-407E-A947-70E740481C1C}">
                <a14:useLocalDpi xmlns:a14="http://schemas.microsoft.com/office/drawing/2010/main" val="0"/>
              </a:ext>
            </a:extLst>
          </a:blip>
          <a:srcRect/>
          <a:stretch>
            <a:fillRect/>
          </a:stretch>
        </p:blipFill>
        <p:spPr bwMode="auto">
          <a:xfrm>
            <a:off x="9170127" y="160336"/>
            <a:ext cx="2828516" cy="1028383"/>
          </a:xfrm>
          <a:prstGeom prst="rect">
            <a:avLst/>
          </a:prstGeom>
          <a:noFill/>
          <a:ln>
            <a:noFill/>
          </a:ln>
        </p:spPr>
      </p:pic>
    </p:spTree>
    <p:extLst>
      <p:ext uri="{BB962C8B-B14F-4D97-AF65-F5344CB8AC3E}">
        <p14:creationId xmlns:p14="http://schemas.microsoft.com/office/powerpoint/2010/main" val="2287601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7383" y="223607"/>
            <a:ext cx="3150221" cy="523220"/>
          </a:xfrm>
          <a:prstGeom prst="rect">
            <a:avLst/>
          </a:prstGeom>
        </p:spPr>
        <p:txBody>
          <a:bodyPr wrap="none">
            <a:spAutoFit/>
          </a:bodyPr>
          <a:lstStyle/>
          <a:p>
            <a:r>
              <a:rPr lang="en-GB" sz="2800" b="1" dirty="0">
                <a:latin typeface="Century Gothic" panose="020B0502020202020204" pitchFamily="34" charset="0"/>
                <a:ea typeface="Roboto" panose="02000000000000000000" pitchFamily="2" charset="0"/>
              </a:rPr>
              <a:t>What Is the EYFS?</a:t>
            </a:r>
            <a:endParaRPr lang="en-GB" sz="2800" b="1" dirty="0">
              <a:latin typeface="Century Gothic" panose="020B0502020202020204" pitchFamily="34" charset="0"/>
            </a:endParaRPr>
          </a:p>
        </p:txBody>
      </p:sp>
      <p:sp>
        <p:nvSpPr>
          <p:cNvPr id="3" name="Rectangle 2"/>
          <p:cNvSpPr/>
          <p:nvPr/>
        </p:nvSpPr>
        <p:spPr>
          <a:xfrm>
            <a:off x="500743" y="1009412"/>
            <a:ext cx="8747760" cy="3831818"/>
          </a:xfrm>
          <a:prstGeom prst="rect">
            <a:avLst/>
          </a:prstGeom>
        </p:spPr>
        <p:txBody>
          <a:bodyPr wrap="square">
            <a:spAutoFit/>
          </a:bodyPr>
          <a:lstStyle/>
          <a:p>
            <a:pPr marL="228600" lvl="0" indent="-114300">
              <a:lnSpc>
                <a:spcPct val="90000"/>
              </a:lnSpc>
              <a:buClr>
                <a:srgbClr val="1C1C1C"/>
              </a:buClr>
              <a:buSzPts val="1800"/>
            </a:pPr>
            <a:r>
              <a:rPr lang="en-GB" b="1" dirty="0">
                <a:latin typeface="Century Gothic" panose="020B0502020202020204" pitchFamily="34" charset="0"/>
                <a:ea typeface="Roboto"/>
                <a:cs typeface="Roboto"/>
                <a:sym typeface="Roboto"/>
              </a:rPr>
              <a:t>The Early Years Foundation Stage </a:t>
            </a:r>
            <a:r>
              <a:rPr lang="en-GB" dirty="0">
                <a:latin typeface="Century Gothic" panose="020B0502020202020204" pitchFamily="34" charset="0"/>
                <a:ea typeface="Roboto"/>
                <a:cs typeface="Roboto"/>
                <a:sym typeface="Roboto"/>
              </a:rPr>
              <a:t>covers the first stage of a child’s care</a:t>
            </a:r>
          </a:p>
          <a:p>
            <a:pPr marL="228600" lvl="0" indent="-114300">
              <a:lnSpc>
                <a:spcPct val="90000"/>
              </a:lnSpc>
              <a:buClr>
                <a:srgbClr val="1C1C1C"/>
              </a:buClr>
              <a:buSzPts val="1800"/>
            </a:pPr>
            <a:r>
              <a:rPr lang="en-GB" dirty="0">
                <a:latin typeface="Century Gothic" panose="020B0502020202020204" pitchFamily="34" charset="0"/>
                <a:ea typeface="Roboto"/>
                <a:cs typeface="Roboto"/>
                <a:sym typeface="Roboto"/>
              </a:rPr>
              <a:t>from birth to five years old. It sets the standards to ensure that all children</a:t>
            </a:r>
          </a:p>
          <a:p>
            <a:pPr marL="228600" lvl="0" indent="-114300">
              <a:lnSpc>
                <a:spcPct val="90000"/>
              </a:lnSpc>
              <a:buClr>
                <a:srgbClr val="1C1C1C"/>
              </a:buClr>
              <a:buSzPts val="1800"/>
            </a:pPr>
            <a:r>
              <a:rPr lang="en-GB" dirty="0">
                <a:latin typeface="Century Gothic" panose="020B0502020202020204" pitchFamily="34" charset="0"/>
                <a:ea typeface="Roboto"/>
                <a:cs typeface="Roboto"/>
                <a:sym typeface="Roboto"/>
              </a:rPr>
              <a:t>learn and develop, as well as keeping them healthy and safe.   </a:t>
            </a:r>
          </a:p>
          <a:p>
            <a:pPr marL="228600" lvl="0" indent="-114300">
              <a:lnSpc>
                <a:spcPct val="90000"/>
              </a:lnSpc>
              <a:buClr>
                <a:srgbClr val="1C1C1C"/>
              </a:buClr>
              <a:buSzPts val="1800"/>
            </a:pPr>
            <a:endParaRPr lang="en-GB" dirty="0">
              <a:latin typeface="Century Gothic" panose="020B0502020202020204" pitchFamily="34" charset="0"/>
              <a:ea typeface="Roboto"/>
              <a:cs typeface="Roboto"/>
              <a:sym typeface="Roboto"/>
            </a:endParaRPr>
          </a:p>
          <a:p>
            <a:pPr marL="228600" lvl="0" indent="-114300">
              <a:lnSpc>
                <a:spcPct val="90000"/>
              </a:lnSpc>
              <a:buClr>
                <a:srgbClr val="1C1C1C"/>
              </a:buClr>
              <a:buSzPts val="1800"/>
            </a:pPr>
            <a:r>
              <a:rPr lang="en-GB" dirty="0">
                <a:latin typeface="Century Gothic" panose="020B0502020202020204" pitchFamily="34" charset="0"/>
                <a:ea typeface="Roboto"/>
                <a:cs typeface="Roboto"/>
                <a:sym typeface="Roboto"/>
              </a:rPr>
              <a:t>All schools and </a:t>
            </a:r>
            <a:r>
              <a:rPr lang="en-GB" dirty="0">
                <a:latin typeface="Century Gothic" panose="020B0502020202020204" pitchFamily="34" charset="0"/>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Ofsted</a:t>
            </a:r>
            <a:r>
              <a:rPr lang="en-GB" dirty="0">
                <a:latin typeface="Century Gothic" panose="020B0502020202020204" pitchFamily="34" charset="0"/>
                <a:ea typeface="Roboto"/>
                <a:cs typeface="Roboto"/>
                <a:sym typeface="Roboto"/>
              </a:rPr>
              <a:t> registered early years providers in England must</a:t>
            </a:r>
          </a:p>
          <a:p>
            <a:pPr marL="228600" lvl="0" indent="-114300">
              <a:lnSpc>
                <a:spcPct val="90000"/>
              </a:lnSpc>
              <a:buClr>
                <a:srgbClr val="1C1C1C"/>
              </a:buClr>
              <a:buSzPts val="1800"/>
            </a:pPr>
            <a:r>
              <a:rPr lang="en-GB" dirty="0">
                <a:latin typeface="Century Gothic" panose="020B0502020202020204" pitchFamily="34" charset="0"/>
                <a:ea typeface="Roboto"/>
                <a:cs typeface="Roboto"/>
                <a:sym typeface="Roboto"/>
              </a:rPr>
              <a:t>follow the EYFS. </a:t>
            </a:r>
          </a:p>
          <a:p>
            <a:pPr marL="228600" lvl="0" indent="-114300">
              <a:lnSpc>
                <a:spcPct val="90000"/>
              </a:lnSpc>
              <a:buClr>
                <a:srgbClr val="1C1C1C"/>
              </a:buClr>
              <a:buSzPts val="1800"/>
            </a:pPr>
            <a:endParaRPr lang="en-GB" dirty="0">
              <a:latin typeface="Century Gothic" panose="020B0502020202020204" pitchFamily="34" charset="0"/>
              <a:ea typeface="Roboto"/>
              <a:cs typeface="Roboto"/>
              <a:sym typeface="Roboto"/>
            </a:endParaRPr>
          </a:p>
          <a:p>
            <a:pPr marL="228600" lvl="0" indent="-114300">
              <a:lnSpc>
                <a:spcPct val="90000"/>
              </a:lnSpc>
              <a:buClr>
                <a:srgbClr val="1C1C1C"/>
              </a:buClr>
              <a:buSzPts val="1800"/>
            </a:pPr>
            <a:r>
              <a:rPr lang="en-GB" dirty="0">
                <a:latin typeface="Century Gothic" panose="020B0502020202020204" pitchFamily="34" charset="0"/>
                <a:ea typeface="Roboto"/>
                <a:cs typeface="Roboto"/>
                <a:sym typeface="Roboto"/>
              </a:rPr>
              <a:t>Also included in the EYFS are the </a:t>
            </a:r>
            <a:r>
              <a:rPr lang="en-GB" b="1" dirty="0">
                <a:latin typeface="Century Gothic" panose="020B0502020202020204" pitchFamily="34" charset="0"/>
                <a:ea typeface="Roboto"/>
                <a:cs typeface="Roboto"/>
                <a:sym typeface="Roboto"/>
              </a:rPr>
              <a:t>seven Areas of Learning</a:t>
            </a:r>
            <a:r>
              <a:rPr lang="en-GB" dirty="0">
                <a:latin typeface="Century Gothic" panose="020B0502020202020204" pitchFamily="34" charset="0"/>
                <a:ea typeface="Roboto"/>
                <a:cs typeface="Roboto"/>
                <a:sym typeface="Roboto"/>
              </a:rPr>
              <a:t>. They are: </a:t>
            </a:r>
          </a:p>
          <a:p>
            <a:pPr marL="914400" lvl="1" indent="-342900">
              <a:lnSpc>
                <a:spcPct val="90000"/>
              </a:lnSpc>
              <a:buClr>
                <a:srgbClr val="1C1C1C"/>
              </a:buClr>
              <a:buSzPts val="1800"/>
              <a:buFont typeface="Roboto"/>
              <a:buChar char="•"/>
            </a:pPr>
            <a:r>
              <a:rPr lang="en-GB" b="1" dirty="0">
                <a:solidFill>
                  <a:srgbClr val="45A0D9"/>
                </a:solidFill>
                <a:latin typeface="Century Gothic" panose="020B0502020202020204" pitchFamily="34" charset="0"/>
                <a:ea typeface="Roboto"/>
                <a:cs typeface="Roboto"/>
                <a:sym typeface="Roboto"/>
              </a:rPr>
              <a:t>Communication and Language</a:t>
            </a:r>
          </a:p>
          <a:p>
            <a:pPr marL="914400" lvl="1" indent="-342900">
              <a:lnSpc>
                <a:spcPct val="90000"/>
              </a:lnSpc>
              <a:buClr>
                <a:srgbClr val="1C1C1C"/>
              </a:buClr>
              <a:buSzPts val="1800"/>
              <a:buFont typeface="Roboto"/>
              <a:buChar char="•"/>
            </a:pPr>
            <a:r>
              <a:rPr lang="en-GB" b="1" dirty="0">
                <a:solidFill>
                  <a:srgbClr val="DE225C"/>
                </a:solidFill>
                <a:latin typeface="Century Gothic" panose="020B0502020202020204" pitchFamily="34" charset="0"/>
                <a:ea typeface="Roboto"/>
                <a:cs typeface="Roboto"/>
                <a:sym typeface="Roboto"/>
              </a:rPr>
              <a:t>Personal, Social and Emotional Development</a:t>
            </a:r>
          </a:p>
          <a:p>
            <a:pPr marL="914400" lvl="1" indent="-342900">
              <a:lnSpc>
                <a:spcPct val="90000"/>
              </a:lnSpc>
              <a:buClr>
                <a:srgbClr val="1C1C1C"/>
              </a:buClr>
              <a:buSzPts val="1800"/>
              <a:buFont typeface="Roboto"/>
              <a:buChar char="•"/>
            </a:pPr>
            <a:r>
              <a:rPr lang="en-GB" b="1" dirty="0">
                <a:solidFill>
                  <a:srgbClr val="F4CB4C"/>
                </a:solidFill>
                <a:latin typeface="Century Gothic" panose="020B0502020202020204" pitchFamily="34" charset="0"/>
                <a:ea typeface="Roboto"/>
                <a:cs typeface="Roboto"/>
                <a:sym typeface="Roboto"/>
              </a:rPr>
              <a:t>Physical Development</a:t>
            </a:r>
          </a:p>
          <a:p>
            <a:pPr marL="914400" lvl="1" indent="-342900">
              <a:lnSpc>
                <a:spcPct val="90000"/>
              </a:lnSpc>
              <a:buClr>
                <a:srgbClr val="1C1C1C"/>
              </a:buClr>
              <a:buSzPts val="1800"/>
              <a:buFont typeface="Roboto"/>
              <a:buChar char="•"/>
            </a:pPr>
            <a:r>
              <a:rPr lang="en-GB" b="1" dirty="0">
                <a:solidFill>
                  <a:srgbClr val="95C238"/>
                </a:solidFill>
                <a:latin typeface="Century Gothic" panose="020B0502020202020204" pitchFamily="34" charset="0"/>
                <a:ea typeface="Roboto"/>
                <a:cs typeface="Roboto"/>
                <a:sym typeface="Roboto"/>
              </a:rPr>
              <a:t>Literacy</a:t>
            </a:r>
          </a:p>
          <a:p>
            <a:pPr marL="914400" lvl="1" indent="-342900">
              <a:lnSpc>
                <a:spcPct val="90000"/>
              </a:lnSpc>
              <a:buClr>
                <a:srgbClr val="1C1C1C"/>
              </a:buClr>
              <a:buSzPts val="1800"/>
              <a:buFont typeface="Roboto"/>
              <a:buChar char="•"/>
            </a:pPr>
            <a:r>
              <a:rPr lang="en-GB" b="1" dirty="0">
                <a:solidFill>
                  <a:srgbClr val="F07E17"/>
                </a:solidFill>
                <a:latin typeface="Century Gothic" panose="020B0502020202020204" pitchFamily="34" charset="0"/>
                <a:ea typeface="Roboto"/>
                <a:cs typeface="Roboto"/>
                <a:sym typeface="Roboto"/>
              </a:rPr>
              <a:t>Mathematics</a:t>
            </a:r>
          </a:p>
          <a:p>
            <a:pPr marL="914400" lvl="1" indent="-342900">
              <a:lnSpc>
                <a:spcPct val="90000"/>
              </a:lnSpc>
              <a:buClr>
                <a:srgbClr val="1C1C1C"/>
              </a:buClr>
              <a:buSzPts val="1800"/>
              <a:buFont typeface="Roboto"/>
              <a:buChar char="•"/>
            </a:pPr>
            <a:r>
              <a:rPr lang="en-GB" b="1" dirty="0">
                <a:solidFill>
                  <a:srgbClr val="5B2987"/>
                </a:solidFill>
                <a:latin typeface="Century Gothic" panose="020B0502020202020204" pitchFamily="34" charset="0"/>
                <a:ea typeface="Roboto"/>
                <a:cs typeface="Roboto"/>
                <a:sym typeface="Roboto"/>
              </a:rPr>
              <a:t>Understanding the World</a:t>
            </a:r>
          </a:p>
          <a:p>
            <a:pPr marL="914400" lvl="1" indent="-342900">
              <a:lnSpc>
                <a:spcPct val="90000"/>
              </a:lnSpc>
              <a:buClr>
                <a:srgbClr val="1C1C1C"/>
              </a:buClr>
              <a:buSzPts val="1800"/>
              <a:buFont typeface="Roboto"/>
              <a:buChar char="•"/>
            </a:pPr>
            <a:r>
              <a:rPr lang="en-GB" b="1" dirty="0">
                <a:solidFill>
                  <a:srgbClr val="00AE97"/>
                </a:solidFill>
                <a:latin typeface="Century Gothic" panose="020B0502020202020204" pitchFamily="34" charset="0"/>
                <a:ea typeface="Roboto"/>
                <a:cs typeface="Roboto"/>
                <a:sym typeface="Roboto"/>
              </a:rPr>
              <a:t>Expressive Arts and Design</a:t>
            </a:r>
          </a:p>
        </p:txBody>
      </p:sp>
      <p:sp>
        <p:nvSpPr>
          <p:cNvPr id="4" name="Rectangle 3">
            <a:extLst>
              <a:ext uri="{FF2B5EF4-FFF2-40B4-BE49-F238E27FC236}">
                <a16:creationId xmlns:a16="http://schemas.microsoft.com/office/drawing/2014/main" id="{2C58AEA7-C700-8F4F-BED8-02EEE8F73EE1}"/>
              </a:ext>
            </a:extLst>
          </p:cNvPr>
          <p:cNvSpPr/>
          <p:nvPr/>
        </p:nvSpPr>
        <p:spPr>
          <a:xfrm>
            <a:off x="1084877" y="5103815"/>
            <a:ext cx="4619237" cy="966006"/>
          </a:xfrm>
          <a:prstGeom prst="rect">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lvl="0">
              <a:lnSpc>
                <a:spcPct val="90000"/>
              </a:lnSpc>
              <a:buClr>
                <a:srgbClr val="1C1C1C"/>
              </a:buClr>
              <a:buSzPts val="1800"/>
            </a:pPr>
            <a:r>
              <a:rPr lang="en-GB" dirty="0">
                <a:latin typeface="Century Gothic" panose="020B0502020202020204" pitchFamily="34" charset="0"/>
                <a:ea typeface="Roboto"/>
                <a:cs typeface="Roboto"/>
                <a:sym typeface="Roboto"/>
              </a:rPr>
              <a:t>At the end of the EYFS, there are </a:t>
            </a:r>
            <a:r>
              <a:rPr lang="en-GB" b="1" dirty="0">
                <a:latin typeface="Century Gothic" panose="020B0502020202020204" pitchFamily="34" charset="0"/>
                <a:ea typeface="Roboto"/>
                <a:cs typeface="Roboto"/>
                <a:sym typeface="Roboto"/>
              </a:rPr>
              <a:t>17 Early Learning Goals </a:t>
            </a:r>
            <a:r>
              <a:rPr lang="en-GB" dirty="0">
                <a:latin typeface="Century Gothic" panose="020B0502020202020204" pitchFamily="34" charset="0"/>
                <a:ea typeface="Roboto"/>
                <a:cs typeface="Roboto"/>
                <a:sym typeface="Roboto"/>
              </a:rPr>
              <a:t>that children are expected to achieve. </a:t>
            </a:r>
            <a:endParaRPr lang="en-GB" dirty="0">
              <a:solidFill>
                <a:srgbClr val="1C1C1C"/>
              </a:solidFill>
              <a:latin typeface="Century Gothic" panose="020B0502020202020204" pitchFamily="34" charset="0"/>
              <a:ea typeface="Roboto"/>
              <a:cs typeface="Roboto"/>
              <a:sym typeface="Roboto"/>
            </a:endParaRPr>
          </a:p>
        </p:txBody>
      </p:sp>
      <p:pic>
        <p:nvPicPr>
          <p:cNvPr id="5" name="Picture 4" descr="Children Of The World Clipart Images – Browse 44,394 Stock Photos, Vectors,  and Video | Adobe Stock"/>
          <p:cNvPicPr/>
          <p:nvPr/>
        </p:nvPicPr>
        <p:blipFill>
          <a:blip r:embed="rId2">
            <a:extLst>
              <a:ext uri="{28A0092B-C50C-407E-A947-70E740481C1C}">
                <a14:useLocalDpi xmlns:a14="http://schemas.microsoft.com/office/drawing/2010/main" val="0"/>
              </a:ext>
            </a:extLst>
          </a:blip>
          <a:srcRect/>
          <a:stretch>
            <a:fillRect/>
          </a:stretch>
        </p:blipFill>
        <p:spPr bwMode="auto">
          <a:xfrm>
            <a:off x="8125097" y="4023360"/>
            <a:ext cx="3802652" cy="2589520"/>
          </a:xfrm>
          <a:prstGeom prst="rect">
            <a:avLst/>
          </a:prstGeom>
          <a:noFill/>
          <a:ln>
            <a:noFill/>
          </a:ln>
        </p:spPr>
      </p:pic>
    </p:spTree>
    <p:extLst>
      <p:ext uri="{BB962C8B-B14F-4D97-AF65-F5344CB8AC3E}">
        <p14:creationId xmlns:p14="http://schemas.microsoft.com/office/powerpoint/2010/main" val="128240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71837" y="242743"/>
            <a:ext cx="3873176" cy="523220"/>
          </a:xfrm>
          <a:prstGeom prst="rect">
            <a:avLst/>
          </a:prstGeom>
        </p:spPr>
        <p:txBody>
          <a:bodyPr wrap="none">
            <a:spAutoFit/>
          </a:bodyPr>
          <a:lstStyle/>
          <a:p>
            <a:r>
              <a:rPr lang="en-GB" sz="2800" b="1" dirty="0">
                <a:latin typeface="Century Gothic" panose="020B0502020202020204" pitchFamily="34" charset="0"/>
              </a:rPr>
              <a:t>Principles of the EYFS </a:t>
            </a:r>
          </a:p>
        </p:txBody>
      </p:sp>
      <p:sp>
        <p:nvSpPr>
          <p:cNvPr id="3" name="Rectangle 2"/>
          <p:cNvSpPr/>
          <p:nvPr/>
        </p:nvSpPr>
        <p:spPr>
          <a:xfrm>
            <a:off x="662625" y="765963"/>
            <a:ext cx="10845751" cy="1754326"/>
          </a:xfrm>
          <a:prstGeom prst="rect">
            <a:avLst/>
          </a:prstGeom>
        </p:spPr>
        <p:txBody>
          <a:bodyPr wrap="square">
            <a:spAutoFit/>
          </a:bodyPr>
          <a:lstStyle/>
          <a:p>
            <a:r>
              <a:rPr lang="en-US" dirty="0">
                <a:latin typeface="Century Gothic" panose="020B0502020202020204" pitchFamily="34" charset="0"/>
              </a:rPr>
              <a:t>All children develop in different ways and development is not a linear or automatic process. It depends on each unique child having opportunities to interact in positive relationships and enabling environments that encourage their engagement and </a:t>
            </a:r>
            <a:r>
              <a:rPr lang="en-US" dirty="0" err="1">
                <a:latin typeface="Century Gothic" panose="020B0502020202020204" pitchFamily="34" charset="0"/>
              </a:rPr>
              <a:t>recognise</a:t>
            </a:r>
            <a:r>
              <a:rPr lang="en-US" dirty="0">
                <a:latin typeface="Century Gothic" panose="020B0502020202020204" pitchFamily="34" charset="0"/>
              </a:rPr>
              <a:t> their strengths. All children have potential and curiosity to learn, and will interact with other people and the world around them in different ways. Understanding these different ways of knowing about the world is central to understanding who children are and how best to support their development.</a:t>
            </a:r>
            <a:endParaRPr lang="en-GB" dirty="0">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2524096" y="2743252"/>
            <a:ext cx="7308295" cy="3748988"/>
          </a:xfrm>
          <a:prstGeom prst="rect">
            <a:avLst/>
          </a:prstGeom>
        </p:spPr>
      </p:pic>
    </p:spTree>
    <p:extLst>
      <p:ext uri="{BB962C8B-B14F-4D97-AF65-F5344CB8AC3E}">
        <p14:creationId xmlns:p14="http://schemas.microsoft.com/office/powerpoint/2010/main" val="3235969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7820" y="894279"/>
            <a:ext cx="3810532" cy="5591955"/>
          </a:xfrm>
          <a:prstGeom prst="rect">
            <a:avLst/>
          </a:prstGeom>
        </p:spPr>
      </p:pic>
      <p:sp>
        <p:nvSpPr>
          <p:cNvPr id="3" name="TextBox 2"/>
          <p:cNvSpPr txBox="1"/>
          <p:nvPr/>
        </p:nvSpPr>
        <p:spPr>
          <a:xfrm>
            <a:off x="5277394" y="162759"/>
            <a:ext cx="6428363" cy="523220"/>
          </a:xfrm>
          <a:prstGeom prst="rect">
            <a:avLst/>
          </a:prstGeom>
          <a:noFill/>
        </p:spPr>
        <p:txBody>
          <a:bodyPr wrap="none" rtlCol="0">
            <a:spAutoFit/>
          </a:bodyPr>
          <a:lstStyle/>
          <a:p>
            <a:r>
              <a:rPr lang="en-GB" sz="2800" b="1" dirty="0">
                <a:solidFill>
                  <a:srgbClr val="FFC000"/>
                </a:solidFill>
                <a:latin typeface="Century Gothic" panose="020B0502020202020204" pitchFamily="34" charset="0"/>
              </a:rPr>
              <a:t>Characteristics of Effective Learning</a:t>
            </a:r>
          </a:p>
        </p:txBody>
      </p:sp>
      <p:sp>
        <p:nvSpPr>
          <p:cNvPr id="4" name="Rectangle 3"/>
          <p:cNvSpPr/>
          <p:nvPr/>
        </p:nvSpPr>
        <p:spPr>
          <a:xfrm>
            <a:off x="5277394" y="894279"/>
            <a:ext cx="6204857" cy="3477875"/>
          </a:xfrm>
          <a:prstGeom prst="rect">
            <a:avLst/>
          </a:prstGeom>
        </p:spPr>
        <p:txBody>
          <a:bodyPr wrap="square">
            <a:spAutoFit/>
          </a:bodyPr>
          <a:lstStyle/>
          <a:p>
            <a:r>
              <a:rPr lang="en-US" sz="2000" b="1" dirty="0">
                <a:latin typeface="Century Gothic" panose="020B0502020202020204" pitchFamily="34" charset="0"/>
              </a:rPr>
              <a:t>The Characteristics of Effective Learning describe </a:t>
            </a:r>
            <a:r>
              <a:rPr lang="en-US" sz="2000" b="1" dirty="0" err="1">
                <a:latin typeface="Century Gothic" panose="020B0502020202020204" pitchFamily="34" charset="0"/>
              </a:rPr>
              <a:t>behaviours</a:t>
            </a:r>
            <a:r>
              <a:rPr lang="en-US" sz="2000" b="1" dirty="0">
                <a:latin typeface="Century Gothic" panose="020B0502020202020204" pitchFamily="34" charset="0"/>
              </a:rPr>
              <a:t> children use in order to learn.</a:t>
            </a:r>
            <a:r>
              <a:rPr lang="en-US" sz="2000" dirty="0">
                <a:latin typeface="Century Gothic" panose="020B0502020202020204" pitchFamily="34" charset="0"/>
              </a:rPr>
              <a:t> </a:t>
            </a:r>
          </a:p>
          <a:p>
            <a:r>
              <a:rPr lang="en-US" sz="2000" dirty="0">
                <a:latin typeface="Century Gothic" panose="020B0502020202020204" pitchFamily="34" charset="0"/>
              </a:rPr>
              <a:t>To learn well, children must approach opportunities with curiosity, energy and enthusiasm. Effective learning must be meaningful to a child, so that they are able to use what they have learned and apply it in new situations. These abilities and attitudes of strong learners will support them to learn well and make good progress in all the Areas of Learning and Development.</a:t>
            </a:r>
            <a:endParaRPr lang="en-GB" sz="2000" dirty="0">
              <a:latin typeface="Century Gothic" panose="020B0502020202020204" pitchFamily="34" charset="0"/>
            </a:endParaRPr>
          </a:p>
        </p:txBody>
      </p:sp>
      <p:pic>
        <p:nvPicPr>
          <p:cNvPr id="4098" name="Picture 2" descr="clipart-images-happy-children-day-at-school-kids-school-clipart -clipartioncom-at-happy-school-day-images-children-clipart- – SFX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3041" y="4568416"/>
            <a:ext cx="3907428" cy="1418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1729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7829" y="857752"/>
            <a:ext cx="10084525" cy="3293209"/>
          </a:xfrm>
          <a:prstGeom prst="rect">
            <a:avLst/>
          </a:prstGeom>
        </p:spPr>
        <p:txBody>
          <a:bodyPr wrap="square">
            <a:spAutoFit/>
          </a:bodyPr>
          <a:lstStyle/>
          <a:p>
            <a:r>
              <a:rPr lang="en-US" sz="1600" b="1" dirty="0">
                <a:solidFill>
                  <a:srgbClr val="92D050"/>
                </a:solidFill>
                <a:latin typeface="Century Gothic" panose="020B0502020202020204" pitchFamily="34" charset="0"/>
              </a:rPr>
              <a:t>Prime areas of development and learning lay vital foundations in the early years.</a:t>
            </a:r>
            <a:r>
              <a:rPr lang="en-US" sz="1600" b="1" dirty="0">
                <a:latin typeface="Century Gothic" panose="020B0502020202020204" pitchFamily="34" charset="0"/>
              </a:rPr>
              <a:t> </a:t>
            </a:r>
            <a:r>
              <a:rPr lang="en-US" sz="1600" dirty="0">
                <a:latin typeface="Century Gothic" panose="020B0502020202020204" pitchFamily="34" charset="0"/>
              </a:rPr>
              <a:t>The three Prime areas, </a:t>
            </a:r>
            <a:r>
              <a:rPr lang="en-US" sz="1600" b="1" dirty="0">
                <a:solidFill>
                  <a:srgbClr val="FFFF00"/>
                </a:solidFill>
                <a:latin typeface="Century Gothic" panose="020B0502020202020204" pitchFamily="34" charset="0"/>
              </a:rPr>
              <a:t>Personal, social and emotional development (PSED), </a:t>
            </a:r>
            <a:r>
              <a:rPr lang="en-US" sz="1600" b="1" dirty="0">
                <a:solidFill>
                  <a:srgbClr val="00B0F0"/>
                </a:solidFill>
                <a:latin typeface="Century Gothic" panose="020B0502020202020204" pitchFamily="34" charset="0"/>
              </a:rPr>
              <a:t>Communication and language (CL), </a:t>
            </a:r>
            <a:r>
              <a:rPr lang="en-US" sz="1600" b="1" dirty="0">
                <a:solidFill>
                  <a:srgbClr val="FF0000"/>
                </a:solidFill>
                <a:latin typeface="Century Gothic" panose="020B0502020202020204" pitchFamily="34" charset="0"/>
              </a:rPr>
              <a:t>and Physical development (PD)</a:t>
            </a:r>
            <a:r>
              <a:rPr lang="en-US" sz="1600" dirty="0">
                <a:solidFill>
                  <a:srgbClr val="FF0000"/>
                </a:solidFill>
                <a:latin typeface="Century Gothic" panose="020B0502020202020204" pitchFamily="34" charset="0"/>
              </a:rPr>
              <a:t>, </a:t>
            </a:r>
            <a:r>
              <a:rPr lang="en-US" sz="1600" dirty="0">
                <a:latin typeface="Century Gothic" panose="020B0502020202020204" pitchFamily="34" charset="0"/>
              </a:rPr>
              <a:t>describe universal core aspects of early child development.  They are time-sensitive because of biological factors that enable rapid brain connections, particularly in the first three years of life but continuing throughout early childhood.  Developmental steps missed at this early crucial stage are much harder to address later on, so it is crucial that children’s interactions and experiences in the first few years support development in these fundamental areas.</a:t>
            </a:r>
          </a:p>
          <a:p>
            <a:r>
              <a:rPr lang="en-US" sz="1600" dirty="0">
                <a:latin typeface="Century Gothic" panose="020B0502020202020204" pitchFamily="34" charset="0"/>
              </a:rPr>
              <a:t>All three Prime areas are always in action for a young child. In every activity, the child is experiencing feelings and developing a sense of self and others, is physically engaged through their senses and movements, and is learning to understand and communicate with others.  It is through these aspects that a child accesses the world around them and relationships with other people, which in turn opens the door to learning in all areas. The Prime areas therefore strongly influence learning in the Specific areas of learning and development.</a:t>
            </a:r>
            <a:endParaRPr lang="en-US" sz="1600" b="0" i="0" dirty="0">
              <a:effectLst/>
              <a:latin typeface="Century Gothic" panose="020B0502020202020204" pitchFamily="34" charset="0"/>
            </a:endParaRPr>
          </a:p>
        </p:txBody>
      </p:sp>
      <p:sp>
        <p:nvSpPr>
          <p:cNvPr id="3" name="TextBox 2"/>
          <p:cNvSpPr txBox="1"/>
          <p:nvPr/>
        </p:nvSpPr>
        <p:spPr>
          <a:xfrm>
            <a:off x="587829" y="334532"/>
            <a:ext cx="4825360" cy="523220"/>
          </a:xfrm>
          <a:prstGeom prst="rect">
            <a:avLst/>
          </a:prstGeom>
          <a:noFill/>
        </p:spPr>
        <p:txBody>
          <a:bodyPr wrap="none" rtlCol="0">
            <a:spAutoFit/>
          </a:bodyPr>
          <a:lstStyle/>
          <a:p>
            <a:r>
              <a:rPr lang="en-GB" sz="2800" b="1" dirty="0">
                <a:solidFill>
                  <a:srgbClr val="7030A0"/>
                </a:solidFill>
                <a:latin typeface="Century Gothic" panose="020B0502020202020204" pitchFamily="34" charset="0"/>
              </a:rPr>
              <a:t>The Prime Area of Learning</a:t>
            </a:r>
          </a:p>
        </p:txBody>
      </p:sp>
      <p:sp>
        <p:nvSpPr>
          <p:cNvPr id="4" name="Rectangle 3"/>
          <p:cNvSpPr/>
          <p:nvPr/>
        </p:nvSpPr>
        <p:spPr>
          <a:xfrm>
            <a:off x="587829" y="4548451"/>
            <a:ext cx="10097588" cy="1077218"/>
          </a:xfrm>
          <a:prstGeom prst="rect">
            <a:avLst/>
          </a:prstGeom>
        </p:spPr>
        <p:txBody>
          <a:bodyPr wrap="square">
            <a:spAutoFit/>
          </a:bodyPr>
          <a:lstStyle/>
          <a:p>
            <a:r>
              <a:rPr lang="en-US" sz="1600" dirty="0">
                <a:latin typeface="Century Gothic" panose="020B0502020202020204" pitchFamily="34" charset="0"/>
              </a:rPr>
              <a:t>While the Prime areas are especially crucial to early years provision during the first three years, they remain centrally important for children’s development and learning throughout the EYFS  and beyond, and should </a:t>
            </a:r>
            <a:r>
              <a:rPr lang="en-US" sz="1600" b="1" dirty="0">
                <a:solidFill>
                  <a:srgbClr val="0070C0"/>
                </a:solidFill>
                <a:latin typeface="Century Gothic" panose="020B0502020202020204" pitchFamily="34" charset="0"/>
              </a:rPr>
              <a:t>receive priority attention to ensure strong foundations in development and learning.</a:t>
            </a:r>
            <a:endParaRPr lang="en-GB" sz="1600" b="1" dirty="0">
              <a:solidFill>
                <a:srgbClr val="0070C0"/>
              </a:solidFill>
              <a:latin typeface="Century Gothic" panose="020B0502020202020204" pitchFamily="34" charset="0"/>
            </a:endParaRPr>
          </a:p>
        </p:txBody>
      </p:sp>
      <p:pic>
        <p:nvPicPr>
          <p:cNvPr id="6" name="Picture 5" descr="C:\Users\NGregg\AppData\Local\Microsoft\Windows\INetCache\Content.MSO\25D58918.tmp"/>
          <p:cNvPicPr/>
          <p:nvPr/>
        </p:nvPicPr>
        <p:blipFill>
          <a:blip r:embed="rId2">
            <a:extLst>
              <a:ext uri="{28A0092B-C50C-407E-A947-70E740481C1C}">
                <a14:useLocalDpi xmlns:a14="http://schemas.microsoft.com/office/drawing/2010/main" val="0"/>
              </a:ext>
            </a:extLst>
          </a:blip>
          <a:srcRect/>
          <a:stretch>
            <a:fillRect/>
          </a:stretch>
        </p:blipFill>
        <p:spPr bwMode="auto">
          <a:xfrm>
            <a:off x="4135755" y="5625669"/>
            <a:ext cx="2865937" cy="1012916"/>
          </a:xfrm>
          <a:prstGeom prst="rect">
            <a:avLst/>
          </a:prstGeom>
          <a:noFill/>
          <a:ln>
            <a:noFill/>
          </a:ln>
        </p:spPr>
      </p:pic>
    </p:spTree>
    <p:extLst>
      <p:ext uri="{BB962C8B-B14F-4D97-AF65-F5344CB8AC3E}">
        <p14:creationId xmlns:p14="http://schemas.microsoft.com/office/powerpoint/2010/main" val="2428958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070" y="1060913"/>
            <a:ext cx="11344684" cy="1409681"/>
          </a:xfrm>
          <a:prstGeom prst="rect">
            <a:avLst/>
          </a:prstGeom>
        </p:spPr>
        <p:txBody>
          <a:bodyPr wrap="square">
            <a:spAutoFit/>
          </a:bodyPr>
          <a:lstStyle/>
          <a:p>
            <a:pPr marL="342900" lvl="0" indent="-342900">
              <a:lnSpc>
                <a:spcPct val="107000"/>
              </a:lnSpc>
              <a:spcAft>
                <a:spcPts val="0"/>
              </a:spcAft>
              <a:buFont typeface="Wingdings" panose="05000000000000000000" pitchFamily="2" charset="2"/>
              <a:buChar char=""/>
            </a:pPr>
            <a:r>
              <a:rPr lang="en-GB" sz="1600" b="1" dirty="0">
                <a:latin typeface="Century Gothic" panose="020B0502020202020204" pitchFamily="34" charset="0"/>
                <a:ea typeface="Calibri" panose="020F0502020204030204" pitchFamily="34" charset="0"/>
                <a:cs typeface="Times New Roman" panose="02020603050405020304" pitchFamily="18" charset="0"/>
              </a:rPr>
              <a:t>Children settle, become confident learners and are able to manage their own basic personal needs </a:t>
            </a:r>
            <a:endParaRPr lang="en-GB" sz="1400" dirty="0">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en-GB" sz="1600" b="1" dirty="0">
                <a:latin typeface="Century Gothic" panose="020B0502020202020204" pitchFamily="34" charset="0"/>
                <a:ea typeface="Calibri" panose="020F0502020204030204" pitchFamily="34" charset="0"/>
                <a:cs typeface="Times New Roman" panose="02020603050405020304" pitchFamily="18" charset="0"/>
              </a:rPr>
              <a:t>Children have healthy, happy and friendships </a:t>
            </a:r>
            <a:endParaRPr lang="en-GB" sz="1400" dirty="0">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en-GB" sz="1600" b="1" dirty="0">
                <a:latin typeface="Century Gothic" panose="020B0502020202020204" pitchFamily="34" charset="0"/>
                <a:ea typeface="Calibri" panose="020F0502020204030204" pitchFamily="34" charset="0"/>
                <a:cs typeface="Times New Roman" panose="02020603050405020304" pitchFamily="18" charset="0"/>
              </a:rPr>
              <a:t>Children understand and manage their own behaviour and reactions </a:t>
            </a:r>
            <a:endParaRPr lang="en-GB" sz="1400" dirty="0">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en-GB" sz="1600" b="1" dirty="0">
                <a:latin typeface="Century Gothic" panose="020B0502020202020204" pitchFamily="34" charset="0"/>
                <a:ea typeface="Calibri" panose="020F0502020204030204" pitchFamily="34" charset="0"/>
                <a:cs typeface="Times New Roman" panose="02020603050405020304" pitchFamily="18" charset="0"/>
              </a:rPr>
              <a:t>Children have an understanding of their own and others feelings, they know what makes them happy and what can contribute to them leading a healthy and happy life.</a:t>
            </a:r>
            <a:endParaRPr lang="en-GB"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3" name="Text Box 22"/>
          <p:cNvSpPr txBox="1"/>
          <p:nvPr/>
        </p:nvSpPr>
        <p:spPr>
          <a:xfrm>
            <a:off x="242070" y="331471"/>
            <a:ext cx="7256010" cy="543741"/>
          </a:xfrm>
          <a:prstGeom prst="rect">
            <a:avLst/>
          </a:prstGeom>
          <a:solidFill>
            <a:srgbClr val="FFFF00"/>
          </a:solidFill>
          <a:ln w="63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4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Personal, Social and Emotional Development</a:t>
            </a:r>
            <a:endParaRPr lang="en-GB"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Oval 3"/>
          <p:cNvSpPr/>
          <p:nvPr/>
        </p:nvSpPr>
        <p:spPr>
          <a:xfrm>
            <a:off x="718457" y="2807700"/>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Feelings are ok and valid </a:t>
            </a:r>
          </a:p>
        </p:txBody>
      </p:sp>
      <p:sp>
        <p:nvSpPr>
          <p:cNvPr id="5" name="Oval 4"/>
          <p:cNvSpPr/>
          <p:nvPr/>
        </p:nvSpPr>
        <p:spPr>
          <a:xfrm>
            <a:off x="3484720" y="2807700"/>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Taking turns Vs Sharing</a:t>
            </a:r>
          </a:p>
        </p:txBody>
      </p:sp>
      <p:sp>
        <p:nvSpPr>
          <p:cNvPr id="6" name="Oval 5"/>
          <p:cNvSpPr/>
          <p:nvPr/>
        </p:nvSpPr>
        <p:spPr>
          <a:xfrm>
            <a:off x="6250983" y="2803346"/>
            <a:ext cx="2579508"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Having age appropriate/clear expectations</a:t>
            </a:r>
          </a:p>
        </p:txBody>
      </p:sp>
      <p:sp>
        <p:nvSpPr>
          <p:cNvPr id="8" name="Oval 7"/>
          <p:cNvSpPr/>
          <p:nvPr/>
        </p:nvSpPr>
        <p:spPr>
          <a:xfrm>
            <a:off x="718457" y="4103744"/>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Transitions</a:t>
            </a:r>
          </a:p>
        </p:txBody>
      </p:sp>
      <p:sp>
        <p:nvSpPr>
          <p:cNvPr id="9" name="Oval 8"/>
          <p:cNvSpPr/>
          <p:nvPr/>
        </p:nvSpPr>
        <p:spPr>
          <a:xfrm>
            <a:off x="3502375" y="4095036"/>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Waiting – learning to be part of a group</a:t>
            </a:r>
          </a:p>
        </p:txBody>
      </p:sp>
      <p:sp>
        <p:nvSpPr>
          <p:cNvPr id="10" name="Oval 9"/>
          <p:cNvSpPr/>
          <p:nvPr/>
        </p:nvSpPr>
        <p:spPr>
          <a:xfrm>
            <a:off x="9017246" y="2803346"/>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Routines</a:t>
            </a:r>
          </a:p>
        </p:txBody>
      </p:sp>
      <p:sp>
        <p:nvSpPr>
          <p:cNvPr id="11" name="Oval 10"/>
          <p:cNvSpPr/>
          <p:nvPr/>
        </p:nvSpPr>
        <p:spPr>
          <a:xfrm>
            <a:off x="6250983" y="4095036"/>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latin typeface="Century Gothic" panose="020B0502020202020204" pitchFamily="34" charset="0"/>
              </a:rPr>
              <a:t>Following appropriate rules – keeping themselves, others’ and resources safe</a:t>
            </a:r>
          </a:p>
        </p:txBody>
      </p:sp>
      <p:sp>
        <p:nvSpPr>
          <p:cNvPr id="13" name="Oval 12"/>
          <p:cNvSpPr/>
          <p:nvPr/>
        </p:nvSpPr>
        <p:spPr>
          <a:xfrm>
            <a:off x="9017246" y="4095036"/>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Sharing space</a:t>
            </a:r>
          </a:p>
        </p:txBody>
      </p:sp>
      <p:sp>
        <p:nvSpPr>
          <p:cNvPr id="14" name="Oval 13"/>
          <p:cNvSpPr/>
          <p:nvPr/>
        </p:nvSpPr>
        <p:spPr>
          <a:xfrm>
            <a:off x="718457" y="5399788"/>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Being Healthy – making healthy choices</a:t>
            </a:r>
          </a:p>
        </p:txBody>
      </p:sp>
      <p:sp>
        <p:nvSpPr>
          <p:cNvPr id="15" name="Oval 14"/>
          <p:cNvSpPr/>
          <p:nvPr/>
        </p:nvSpPr>
        <p:spPr>
          <a:xfrm>
            <a:off x="3502375" y="5399788"/>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Oral hygiene </a:t>
            </a:r>
          </a:p>
        </p:txBody>
      </p:sp>
      <p:sp>
        <p:nvSpPr>
          <p:cNvPr id="16" name="Oval 15"/>
          <p:cNvSpPr/>
          <p:nvPr/>
        </p:nvSpPr>
        <p:spPr>
          <a:xfrm>
            <a:off x="6286293" y="5399788"/>
            <a:ext cx="2429692" cy="11234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Going to the toilet</a:t>
            </a:r>
          </a:p>
        </p:txBody>
      </p:sp>
      <p:sp>
        <p:nvSpPr>
          <p:cNvPr id="17" name="Oval 16"/>
          <p:cNvSpPr/>
          <p:nvPr/>
        </p:nvSpPr>
        <p:spPr>
          <a:xfrm>
            <a:off x="9070211" y="5399788"/>
            <a:ext cx="2429692" cy="112340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entury Gothic" panose="020B0502020202020204" pitchFamily="34" charset="0"/>
              </a:rPr>
              <a:t>Self-regulation</a:t>
            </a:r>
          </a:p>
        </p:txBody>
      </p:sp>
      <p:sp>
        <p:nvSpPr>
          <p:cNvPr id="7" name="TextBox 6"/>
          <p:cNvSpPr txBox="1"/>
          <p:nvPr/>
        </p:nvSpPr>
        <p:spPr>
          <a:xfrm>
            <a:off x="242070" y="2533873"/>
            <a:ext cx="1316386" cy="338554"/>
          </a:xfrm>
          <a:prstGeom prst="rect">
            <a:avLst/>
          </a:prstGeom>
          <a:noFill/>
        </p:spPr>
        <p:txBody>
          <a:bodyPr wrap="none" rtlCol="0">
            <a:spAutoFit/>
          </a:bodyPr>
          <a:lstStyle/>
          <a:p>
            <a:r>
              <a:rPr lang="en-GB" sz="1600" dirty="0">
                <a:latin typeface="Century Gothic" panose="020B0502020202020204" pitchFamily="34" charset="0"/>
              </a:rPr>
              <a:t>In nursery…</a:t>
            </a:r>
          </a:p>
        </p:txBody>
      </p:sp>
    </p:spTree>
    <p:extLst>
      <p:ext uri="{BB962C8B-B14F-4D97-AF65-F5344CB8AC3E}">
        <p14:creationId xmlns:p14="http://schemas.microsoft.com/office/powerpoint/2010/main" val="660953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557" y="268869"/>
            <a:ext cx="2696572" cy="523220"/>
          </a:xfrm>
          <a:prstGeom prst="rect">
            <a:avLst/>
          </a:prstGeom>
        </p:spPr>
        <p:txBody>
          <a:bodyPr wrap="none">
            <a:spAutoFit/>
          </a:bodyPr>
          <a:lstStyle/>
          <a:p>
            <a:r>
              <a:rPr lang="en-GB" sz="2800" b="1" dirty="0">
                <a:solidFill>
                  <a:srgbClr val="FFFF00"/>
                </a:solidFill>
                <a:latin typeface="Century Gothic" panose="020B0502020202020204" pitchFamily="34" charset="0"/>
              </a:rPr>
              <a:t>Self-regulation</a:t>
            </a:r>
          </a:p>
        </p:txBody>
      </p:sp>
      <p:sp>
        <p:nvSpPr>
          <p:cNvPr id="3" name="Rectangle 2"/>
          <p:cNvSpPr/>
          <p:nvPr/>
        </p:nvSpPr>
        <p:spPr>
          <a:xfrm>
            <a:off x="457557" y="2522508"/>
            <a:ext cx="6178374" cy="830997"/>
          </a:xfrm>
          <a:prstGeom prst="rect">
            <a:avLst/>
          </a:prstGeom>
        </p:spPr>
        <p:txBody>
          <a:bodyPr wrap="square">
            <a:spAutoFit/>
          </a:bodyPr>
          <a:lstStyle/>
          <a:p>
            <a:r>
              <a:rPr lang="en-US" sz="1600" dirty="0">
                <a:latin typeface="Century Gothic" panose="020B0502020202020204" pitchFamily="34" charset="0"/>
              </a:rPr>
              <a:t>Self-regulation involves children’s developing ability to regulate their emotions, thoughts and </a:t>
            </a:r>
            <a:r>
              <a:rPr lang="en-US" sz="1600" dirty="0" err="1">
                <a:latin typeface="Century Gothic" panose="020B0502020202020204" pitchFamily="34" charset="0"/>
              </a:rPr>
              <a:t>behaviour</a:t>
            </a:r>
            <a:r>
              <a:rPr lang="en-US" sz="1600" dirty="0">
                <a:latin typeface="Century Gothic" panose="020B0502020202020204" pitchFamily="34" charset="0"/>
              </a:rPr>
              <a:t> to enable them to act in positive ways toward a goal. </a:t>
            </a:r>
            <a:endParaRPr lang="en-GB" sz="1600" dirty="0">
              <a:latin typeface="Century Gothic" panose="020B0502020202020204" pitchFamily="34" charset="0"/>
            </a:endParaRPr>
          </a:p>
        </p:txBody>
      </p:sp>
      <p:sp>
        <p:nvSpPr>
          <p:cNvPr id="4" name="Rectangle 3"/>
          <p:cNvSpPr/>
          <p:nvPr/>
        </p:nvSpPr>
        <p:spPr>
          <a:xfrm>
            <a:off x="457557" y="792089"/>
            <a:ext cx="6348192" cy="1569660"/>
          </a:xfrm>
          <a:prstGeom prst="rect">
            <a:avLst/>
          </a:prstGeom>
        </p:spPr>
        <p:txBody>
          <a:bodyPr wrap="square">
            <a:spAutoFit/>
          </a:bodyPr>
          <a:lstStyle/>
          <a:p>
            <a:r>
              <a:rPr lang="en-US" sz="1600" dirty="0">
                <a:latin typeface="Century Gothic" panose="020B0502020202020204" pitchFamily="34" charset="0"/>
              </a:rPr>
              <a:t>Developing self-regulation, like many elements of development and learning, is not something children do by themselves. It is a process that grows out of attuned relationships where the caregiver and baby or child are closely attentive to each other and engage in sensitive, responsive exchanges. </a:t>
            </a:r>
            <a:endParaRPr lang="en-GB" sz="1600" dirty="0">
              <a:latin typeface="Century Gothic" panose="020B0502020202020204" pitchFamily="34" charset="0"/>
            </a:endParaRPr>
          </a:p>
        </p:txBody>
      </p:sp>
      <p:sp>
        <p:nvSpPr>
          <p:cNvPr id="5" name="Rectangle 4"/>
          <p:cNvSpPr/>
          <p:nvPr/>
        </p:nvSpPr>
        <p:spPr>
          <a:xfrm>
            <a:off x="473789" y="3658490"/>
            <a:ext cx="6178374" cy="1077218"/>
          </a:xfrm>
          <a:prstGeom prst="rect">
            <a:avLst/>
          </a:prstGeom>
        </p:spPr>
        <p:txBody>
          <a:bodyPr wrap="square">
            <a:spAutoFit/>
          </a:bodyPr>
          <a:lstStyle/>
          <a:p>
            <a:r>
              <a:rPr lang="en-US" sz="1600" dirty="0">
                <a:latin typeface="Century Gothic" panose="020B0502020202020204" pitchFamily="34" charset="0"/>
              </a:rPr>
              <a:t>Self-regulation depends on and grows out of co-regulation, where adults and children work together toward a common purpose, including finding ways to resolve upsets from stress in any domain, and return to balance.</a:t>
            </a:r>
            <a:endParaRPr lang="en-GB" sz="1600" dirty="0">
              <a:latin typeface="Century Gothic" panose="020B0502020202020204" pitchFamily="34" charset="0"/>
            </a:endParaRPr>
          </a:p>
        </p:txBody>
      </p:sp>
      <p:sp>
        <p:nvSpPr>
          <p:cNvPr id="6" name="Rectangle 5"/>
          <p:cNvSpPr/>
          <p:nvPr/>
        </p:nvSpPr>
        <p:spPr>
          <a:xfrm>
            <a:off x="457557" y="5040693"/>
            <a:ext cx="6178374" cy="830997"/>
          </a:xfrm>
          <a:prstGeom prst="rect">
            <a:avLst/>
          </a:prstGeom>
        </p:spPr>
        <p:txBody>
          <a:bodyPr wrap="square">
            <a:spAutoFit/>
          </a:bodyPr>
          <a:lstStyle/>
          <a:p>
            <a:r>
              <a:rPr lang="en-US" sz="1600" dirty="0">
                <a:latin typeface="Century Gothic" panose="020B0502020202020204" pitchFamily="34" charset="0"/>
              </a:rPr>
              <a:t>The foundations of emotional and cognitive self-regulation in the early years are integrally tied together, and both are necessary for </a:t>
            </a:r>
            <a:r>
              <a:rPr lang="en-US" sz="1600" dirty="0" err="1">
                <a:latin typeface="Century Gothic" panose="020B0502020202020204" pitchFamily="34" charset="0"/>
              </a:rPr>
              <a:t>behavioural</a:t>
            </a:r>
            <a:r>
              <a:rPr lang="en-US" sz="1600" dirty="0">
                <a:latin typeface="Century Gothic" panose="020B0502020202020204" pitchFamily="34" charset="0"/>
              </a:rPr>
              <a:t> self-regulation.</a:t>
            </a:r>
            <a:endParaRPr lang="en-GB" sz="1600" dirty="0">
              <a:latin typeface="Century Gothic" panose="020B0502020202020204" pitchFamily="34" charset="0"/>
            </a:endParaRPr>
          </a:p>
        </p:txBody>
      </p:sp>
      <p:sp>
        <p:nvSpPr>
          <p:cNvPr id="7" name="Rectangle 6"/>
          <p:cNvSpPr/>
          <p:nvPr/>
        </p:nvSpPr>
        <p:spPr>
          <a:xfrm>
            <a:off x="6975566" y="615074"/>
            <a:ext cx="4728754" cy="5509200"/>
          </a:xfrm>
          <a:prstGeom prst="rect">
            <a:avLst/>
          </a:prstGeom>
        </p:spPr>
        <p:txBody>
          <a:bodyPr wrap="square">
            <a:spAutoFit/>
          </a:bodyPr>
          <a:lstStyle/>
          <a:p>
            <a:r>
              <a:rPr lang="en-US" sz="1600" b="1" dirty="0">
                <a:solidFill>
                  <a:srgbClr val="FFFF00"/>
                </a:solidFill>
                <a:latin typeface="Century Gothic" panose="020B0502020202020204" pitchFamily="34" charset="0"/>
              </a:rPr>
              <a:t>A pedagogy which includes co-regulation strategies will help children develop self-regulatory skills. Researchers have identified three basic strategies for co-regulation:</a:t>
            </a:r>
          </a:p>
          <a:p>
            <a:r>
              <a:rPr lang="en-US" sz="1600" b="1" dirty="0">
                <a:solidFill>
                  <a:srgbClr val="FFFF00"/>
                </a:solidFill>
                <a:latin typeface="Century Gothic" panose="020B0502020202020204" pitchFamily="34" charset="0"/>
              </a:rPr>
              <a:t> </a:t>
            </a:r>
          </a:p>
          <a:p>
            <a:pPr marL="285750" indent="-285750">
              <a:buFont typeface="Wingdings" panose="05000000000000000000" pitchFamily="2" charset="2"/>
              <a:buChar char="ü"/>
            </a:pPr>
            <a:r>
              <a:rPr lang="en-US" sz="1600" b="1" dirty="0">
                <a:solidFill>
                  <a:srgbClr val="92D050"/>
                </a:solidFill>
                <a:latin typeface="Century Gothic" panose="020B0502020202020204" pitchFamily="34" charset="0"/>
              </a:rPr>
              <a:t>Positive Relationships </a:t>
            </a:r>
            <a:r>
              <a:rPr lang="en-US" sz="1600" dirty="0">
                <a:solidFill>
                  <a:srgbClr val="92D050"/>
                </a:solidFill>
                <a:latin typeface="Century Gothic" panose="020B0502020202020204" pitchFamily="34" charset="0"/>
              </a:rPr>
              <a:t>– Provide a warm, responsive relationship where children feel respected, comforted and supported in times of stress, and confident that they are cared for at all times.</a:t>
            </a:r>
          </a:p>
          <a:p>
            <a:pPr marL="285750" indent="-285750">
              <a:buFont typeface="Wingdings" panose="05000000000000000000" pitchFamily="2" charset="2"/>
              <a:buChar char="ü"/>
            </a:pPr>
            <a:r>
              <a:rPr lang="en-US" sz="1600" b="1" dirty="0">
                <a:solidFill>
                  <a:schemeClr val="accent1"/>
                </a:solidFill>
                <a:latin typeface="Century Gothic" panose="020B0502020202020204" pitchFamily="34" charset="0"/>
              </a:rPr>
              <a:t>Enabling Environments </a:t>
            </a:r>
            <a:r>
              <a:rPr lang="en-US" sz="1600" dirty="0">
                <a:solidFill>
                  <a:schemeClr val="accent1"/>
                </a:solidFill>
                <a:latin typeface="Century Gothic" panose="020B0502020202020204" pitchFamily="34" charset="0"/>
              </a:rPr>
              <a:t>– Create an environment that makes self-regulation manageable, structured in a predictable way that is physically and emotionally safe for children to explore and take risks without unnecessary stressors</a:t>
            </a:r>
            <a:r>
              <a:rPr lang="en-US" sz="1600" dirty="0">
                <a:latin typeface="Century Gothic" panose="020B0502020202020204" pitchFamily="34" charset="0"/>
              </a:rPr>
              <a:t>. </a:t>
            </a:r>
          </a:p>
          <a:p>
            <a:pPr marL="285750" indent="-285750">
              <a:buFont typeface="Wingdings" panose="05000000000000000000" pitchFamily="2" charset="2"/>
              <a:buChar char="ü"/>
            </a:pPr>
            <a:r>
              <a:rPr lang="en-US" sz="1600" b="1" dirty="0">
                <a:solidFill>
                  <a:srgbClr val="00B0F0"/>
                </a:solidFill>
                <a:latin typeface="Century Gothic" panose="020B0502020202020204" pitchFamily="34" charset="0"/>
              </a:rPr>
              <a:t>Learning and Development </a:t>
            </a:r>
            <a:r>
              <a:rPr lang="en-US" sz="1600" dirty="0">
                <a:solidFill>
                  <a:srgbClr val="00B0F0"/>
                </a:solidFill>
                <a:latin typeface="Century Gothic" panose="020B0502020202020204" pitchFamily="34" charset="0"/>
              </a:rPr>
              <a:t>– Teach self-regulation skills through modelling, suggesting strategies, providing frequent opportunities to practice, and scaffolding to support children to use self-regulation skills. </a:t>
            </a:r>
            <a:endParaRPr lang="en-GB" sz="1600" dirty="0">
              <a:solidFill>
                <a:srgbClr val="00B0F0"/>
              </a:solidFill>
              <a:latin typeface="Century Gothic" panose="020B0502020202020204" pitchFamily="34" charset="0"/>
            </a:endParaRPr>
          </a:p>
        </p:txBody>
      </p:sp>
    </p:spTree>
    <p:extLst>
      <p:ext uri="{BB962C8B-B14F-4D97-AF65-F5344CB8AC3E}">
        <p14:creationId xmlns:p14="http://schemas.microsoft.com/office/powerpoint/2010/main" val="127403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9298" y="1009069"/>
            <a:ext cx="11217456" cy="882742"/>
          </a:xfrm>
          <a:prstGeom prst="rect">
            <a:avLst/>
          </a:prstGeom>
        </p:spPr>
        <p:txBody>
          <a:bodyPr wrap="square">
            <a:spAutoFit/>
          </a:bodyPr>
          <a:lstStyle/>
          <a:p>
            <a:pPr marL="342900" lvl="0" indent="-342900">
              <a:lnSpc>
                <a:spcPct val="107000"/>
              </a:lnSpc>
              <a:spcAft>
                <a:spcPts val="0"/>
              </a:spcAft>
              <a:buFont typeface="Wingdings" panose="05000000000000000000" pitchFamily="2" charset="2"/>
              <a:buChar char=""/>
            </a:pPr>
            <a:r>
              <a:rPr lang="en-GB" sz="1600" b="1" dirty="0">
                <a:latin typeface="Century Gothic" panose="020B0502020202020204" pitchFamily="34" charset="0"/>
                <a:ea typeface="Calibri" panose="020F0502020204030204" pitchFamily="34" charset="0"/>
                <a:cs typeface="Times New Roman" panose="02020603050405020304" pitchFamily="18" charset="0"/>
              </a:rPr>
              <a:t>Children are able to listen with good attention and understanding in small groups and when part of the class. </a:t>
            </a:r>
            <a:endParaRPr lang="en-GB" sz="1400" dirty="0">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en-GB" sz="1600" b="1" dirty="0">
                <a:latin typeface="Century Gothic" panose="020B0502020202020204" pitchFamily="34" charset="0"/>
                <a:ea typeface="Calibri" panose="020F0502020204030204" pitchFamily="34" charset="0"/>
                <a:cs typeface="Times New Roman" panose="02020603050405020304" pitchFamily="18" charset="0"/>
              </a:rPr>
              <a:t>Children can speak clearly and be understood by others and have interesting and enjoyable conversations using good vocabulary, sentence structure and confidence.</a:t>
            </a:r>
            <a:endParaRPr lang="en-GB" sz="14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3" name="Text Box 17"/>
          <p:cNvSpPr txBox="1"/>
          <p:nvPr/>
        </p:nvSpPr>
        <p:spPr>
          <a:xfrm>
            <a:off x="369297" y="376645"/>
            <a:ext cx="5038725" cy="524691"/>
          </a:xfrm>
          <a:prstGeom prst="rect">
            <a:avLst/>
          </a:prstGeom>
          <a:solidFill>
            <a:srgbClr val="00B0F0"/>
          </a:solidFill>
          <a:ln w="63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400" b="1" dirty="0">
                <a:effectLst/>
                <a:latin typeface="Century Gothic" panose="020B0502020202020204" pitchFamily="34" charset="0"/>
                <a:ea typeface="Calibri" panose="020F0502020204030204" pitchFamily="34" charset="0"/>
                <a:cs typeface="Times New Roman" panose="02020603050405020304" pitchFamily="18" charset="0"/>
              </a:rPr>
              <a:t>Communication and Language</a:t>
            </a:r>
            <a:endParaRPr lang="en-GB"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Oval 3"/>
          <p:cNvSpPr/>
          <p:nvPr/>
        </p:nvSpPr>
        <p:spPr>
          <a:xfrm>
            <a:off x="718457" y="2402752"/>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Underpins everything within the EYFS</a:t>
            </a:r>
          </a:p>
        </p:txBody>
      </p:sp>
      <p:sp>
        <p:nvSpPr>
          <p:cNvPr id="5" name="Oval 4"/>
          <p:cNvSpPr/>
          <p:nvPr/>
        </p:nvSpPr>
        <p:spPr>
          <a:xfrm>
            <a:off x="3548334" y="2402752"/>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Listening – one to one</a:t>
            </a:r>
          </a:p>
        </p:txBody>
      </p:sp>
      <p:sp>
        <p:nvSpPr>
          <p:cNvPr id="6" name="Oval 5"/>
          <p:cNvSpPr/>
          <p:nvPr/>
        </p:nvSpPr>
        <p:spPr>
          <a:xfrm>
            <a:off x="6378211" y="2402752"/>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Listening – in a larger group</a:t>
            </a:r>
          </a:p>
        </p:txBody>
      </p:sp>
      <p:sp>
        <p:nvSpPr>
          <p:cNvPr id="7" name="Oval 6"/>
          <p:cNvSpPr/>
          <p:nvPr/>
        </p:nvSpPr>
        <p:spPr>
          <a:xfrm>
            <a:off x="9157062" y="2402752"/>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Communicate their needs</a:t>
            </a:r>
          </a:p>
        </p:txBody>
      </p:sp>
      <p:sp>
        <p:nvSpPr>
          <p:cNvPr id="8" name="Oval 7"/>
          <p:cNvSpPr/>
          <p:nvPr/>
        </p:nvSpPr>
        <p:spPr>
          <a:xfrm>
            <a:off x="718457" y="3938418"/>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Enables the building of relationships</a:t>
            </a:r>
          </a:p>
        </p:txBody>
      </p:sp>
      <p:sp>
        <p:nvSpPr>
          <p:cNvPr id="9" name="Oval 8"/>
          <p:cNvSpPr/>
          <p:nvPr/>
        </p:nvSpPr>
        <p:spPr>
          <a:xfrm>
            <a:off x="3548334" y="3938418"/>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To form friendships</a:t>
            </a:r>
          </a:p>
        </p:txBody>
      </p:sp>
      <p:sp>
        <p:nvSpPr>
          <p:cNvPr id="10" name="Oval 9"/>
          <p:cNvSpPr/>
          <p:nvPr/>
        </p:nvSpPr>
        <p:spPr>
          <a:xfrm>
            <a:off x="6378211" y="3938418"/>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To cooperate </a:t>
            </a:r>
          </a:p>
        </p:txBody>
      </p:sp>
      <p:sp>
        <p:nvSpPr>
          <p:cNvPr id="11" name="Oval 10"/>
          <p:cNvSpPr/>
          <p:nvPr/>
        </p:nvSpPr>
        <p:spPr>
          <a:xfrm>
            <a:off x="9208088" y="3938418"/>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To make conversations – 2 way</a:t>
            </a:r>
          </a:p>
        </p:txBody>
      </p:sp>
      <p:sp>
        <p:nvSpPr>
          <p:cNvPr id="12" name="Oval 11"/>
          <p:cNvSpPr/>
          <p:nvPr/>
        </p:nvSpPr>
        <p:spPr>
          <a:xfrm>
            <a:off x="718457" y="5474084"/>
            <a:ext cx="2429692" cy="112340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To join in with songs, poems and rhymes</a:t>
            </a:r>
          </a:p>
        </p:txBody>
      </p:sp>
      <p:pic>
        <p:nvPicPr>
          <p:cNvPr id="13" name="Picture 12" descr="C:\Users\NGregg\AppData\Local\Microsoft\Windows\INetCache\Content.MSO\F3CD7DAF.tmp"/>
          <p:cNvPicPr/>
          <p:nvPr/>
        </p:nvPicPr>
        <p:blipFill>
          <a:blip r:embed="rId2">
            <a:extLst>
              <a:ext uri="{28A0092B-C50C-407E-A947-70E740481C1C}">
                <a14:useLocalDpi xmlns:a14="http://schemas.microsoft.com/office/drawing/2010/main" val="0"/>
              </a:ext>
            </a:extLst>
          </a:blip>
          <a:srcRect/>
          <a:stretch>
            <a:fillRect/>
          </a:stretch>
        </p:blipFill>
        <p:spPr bwMode="auto">
          <a:xfrm>
            <a:off x="10215154" y="5262085"/>
            <a:ext cx="1725521" cy="1335405"/>
          </a:xfrm>
          <a:prstGeom prst="rect">
            <a:avLst/>
          </a:prstGeom>
          <a:noFill/>
          <a:ln>
            <a:noFill/>
          </a:ln>
        </p:spPr>
      </p:pic>
      <p:sp>
        <p:nvSpPr>
          <p:cNvPr id="14" name="TextBox 13"/>
          <p:cNvSpPr txBox="1"/>
          <p:nvPr/>
        </p:nvSpPr>
        <p:spPr>
          <a:xfrm>
            <a:off x="215944" y="2064198"/>
            <a:ext cx="1316386" cy="338554"/>
          </a:xfrm>
          <a:prstGeom prst="rect">
            <a:avLst/>
          </a:prstGeom>
          <a:noFill/>
        </p:spPr>
        <p:txBody>
          <a:bodyPr wrap="none" rtlCol="0">
            <a:spAutoFit/>
          </a:bodyPr>
          <a:lstStyle/>
          <a:p>
            <a:r>
              <a:rPr lang="en-GB" sz="1600" dirty="0">
                <a:latin typeface="Century Gothic" panose="020B0502020202020204" pitchFamily="34" charset="0"/>
              </a:rPr>
              <a:t>In nursery…</a:t>
            </a:r>
          </a:p>
        </p:txBody>
      </p:sp>
    </p:spTree>
    <p:extLst>
      <p:ext uri="{BB962C8B-B14F-4D97-AF65-F5344CB8AC3E}">
        <p14:creationId xmlns:p14="http://schemas.microsoft.com/office/powerpoint/2010/main" val="30336598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4"/>
          <p:cNvSpPr txBox="1"/>
          <p:nvPr/>
        </p:nvSpPr>
        <p:spPr>
          <a:xfrm>
            <a:off x="477611" y="398008"/>
            <a:ext cx="5544366" cy="490266"/>
          </a:xfrm>
          <a:prstGeom prst="rect">
            <a:avLst/>
          </a:prstGeom>
          <a:solidFill>
            <a:srgbClr val="FF0000"/>
          </a:solidFill>
          <a:ln w="63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400" b="1" dirty="0">
                <a:effectLst/>
                <a:latin typeface="Century Gothic" panose="020B0502020202020204" pitchFamily="34" charset="0"/>
                <a:ea typeface="Calibri" panose="020F0502020204030204" pitchFamily="34" charset="0"/>
                <a:cs typeface="Times New Roman" panose="02020603050405020304" pitchFamily="18" charset="0"/>
              </a:rPr>
              <a:t>Physical Development</a:t>
            </a:r>
            <a:endParaRPr lang="en-GB"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477610" y="1030704"/>
            <a:ext cx="11043829" cy="765979"/>
          </a:xfrm>
          <a:prstGeom prst="rect">
            <a:avLst/>
          </a:prstGeom>
        </p:spPr>
        <p:txBody>
          <a:bodyPr wrap="square">
            <a:spAutoFit/>
          </a:bodyPr>
          <a:lstStyle/>
          <a:p>
            <a:pPr marL="342900" lvl="0" indent="-342900">
              <a:lnSpc>
                <a:spcPct val="107000"/>
              </a:lnSpc>
              <a:spcAft>
                <a:spcPts val="0"/>
              </a:spcAft>
              <a:buFont typeface="Wingdings" panose="05000000000000000000" pitchFamily="2" charset="2"/>
              <a:buChar char=""/>
            </a:pPr>
            <a:r>
              <a:rPr lang="en-GB" sz="1400" b="1" dirty="0">
                <a:latin typeface="Century Gothic" panose="020B0502020202020204" pitchFamily="34" charset="0"/>
                <a:ea typeface="Calibri" panose="020F0502020204030204" pitchFamily="34" charset="0"/>
                <a:cs typeface="Times New Roman" panose="02020603050405020304" pitchFamily="18" charset="0"/>
              </a:rPr>
              <a:t>Children develop good spatial awareness, strength, balance and coordination when moving around and do so safely </a:t>
            </a:r>
            <a:endParaRPr lang="en-GB" sz="1400" dirty="0">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en-GB" sz="1400" b="1" dirty="0">
                <a:latin typeface="Century Gothic" panose="020B0502020202020204" pitchFamily="34" charset="0"/>
                <a:ea typeface="Calibri" panose="020F0502020204030204" pitchFamily="34" charset="0"/>
                <a:cs typeface="Times New Roman" panose="02020603050405020304" pitchFamily="18" charset="0"/>
              </a:rPr>
              <a:t>Children develop the ability to make controlled movements using the small muscles in their hands and wrists giving them the strength to use tools with good control when drawing and writing correctly formed letters.</a:t>
            </a:r>
            <a:endParaRPr lang="en-GB" dirty="0">
              <a:latin typeface="Century Gothic" panose="020B0502020202020204" pitchFamily="34" charset="0"/>
              <a:ea typeface="Calibri" panose="020F0502020204030204" pitchFamily="34" charset="0"/>
              <a:cs typeface="Times New Roman" panose="02020603050405020304" pitchFamily="18" charset="0"/>
            </a:endParaRPr>
          </a:p>
        </p:txBody>
      </p:sp>
      <p:sp>
        <p:nvSpPr>
          <p:cNvPr id="4" name="TextBox 3"/>
          <p:cNvSpPr txBox="1"/>
          <p:nvPr/>
        </p:nvSpPr>
        <p:spPr>
          <a:xfrm>
            <a:off x="477610" y="2062916"/>
            <a:ext cx="2100255" cy="369332"/>
          </a:xfrm>
          <a:prstGeom prst="rect">
            <a:avLst/>
          </a:prstGeom>
          <a:noFill/>
        </p:spPr>
        <p:txBody>
          <a:bodyPr wrap="none" rtlCol="0">
            <a:spAutoFit/>
          </a:bodyPr>
          <a:lstStyle/>
          <a:p>
            <a:r>
              <a:rPr lang="en-GB" b="1" dirty="0">
                <a:solidFill>
                  <a:srgbClr val="C00000"/>
                </a:solidFill>
                <a:latin typeface="Century Gothic" panose="020B0502020202020204" pitchFamily="34" charset="0"/>
              </a:rPr>
              <a:t>Gross Motor Skills</a:t>
            </a:r>
          </a:p>
        </p:txBody>
      </p:sp>
      <p:sp>
        <p:nvSpPr>
          <p:cNvPr id="5" name="Oval 4"/>
          <p:cNvSpPr/>
          <p:nvPr/>
        </p:nvSpPr>
        <p:spPr>
          <a:xfrm>
            <a:off x="3209108" y="3762338"/>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Spatial awareness/</a:t>
            </a:r>
          </a:p>
          <a:p>
            <a:pPr algn="ctr"/>
            <a:r>
              <a:rPr lang="en-GB" sz="1600" dirty="0">
                <a:latin typeface="Century Gothic" panose="020B0502020202020204" pitchFamily="34" charset="0"/>
              </a:rPr>
              <a:t>sharing space</a:t>
            </a:r>
          </a:p>
        </p:txBody>
      </p:sp>
      <p:sp>
        <p:nvSpPr>
          <p:cNvPr id="6" name="Oval 5"/>
          <p:cNvSpPr/>
          <p:nvPr/>
        </p:nvSpPr>
        <p:spPr>
          <a:xfrm>
            <a:off x="3209108" y="2523889"/>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Balance</a:t>
            </a:r>
          </a:p>
        </p:txBody>
      </p:sp>
      <p:sp>
        <p:nvSpPr>
          <p:cNvPr id="7" name="Oval 6"/>
          <p:cNvSpPr/>
          <p:nvPr/>
        </p:nvSpPr>
        <p:spPr>
          <a:xfrm>
            <a:off x="599054" y="2535590"/>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Core stability</a:t>
            </a:r>
          </a:p>
        </p:txBody>
      </p:sp>
      <p:sp>
        <p:nvSpPr>
          <p:cNvPr id="8" name="Oval 7"/>
          <p:cNvSpPr/>
          <p:nvPr/>
        </p:nvSpPr>
        <p:spPr>
          <a:xfrm>
            <a:off x="8429216" y="2535590"/>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Arm strength/</a:t>
            </a:r>
          </a:p>
          <a:p>
            <a:pPr algn="ctr"/>
            <a:r>
              <a:rPr lang="en-GB" dirty="0">
                <a:latin typeface="Century Gothic" panose="020B0502020202020204" pitchFamily="34" charset="0"/>
              </a:rPr>
              <a:t>control</a:t>
            </a:r>
          </a:p>
        </p:txBody>
      </p:sp>
      <p:sp>
        <p:nvSpPr>
          <p:cNvPr id="9" name="Oval 8"/>
          <p:cNvSpPr/>
          <p:nvPr/>
        </p:nvSpPr>
        <p:spPr>
          <a:xfrm>
            <a:off x="599054" y="3762338"/>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Range of movements</a:t>
            </a:r>
          </a:p>
        </p:txBody>
      </p:sp>
      <p:sp>
        <p:nvSpPr>
          <p:cNvPr id="10" name="Oval 9"/>
          <p:cNvSpPr/>
          <p:nvPr/>
        </p:nvSpPr>
        <p:spPr>
          <a:xfrm>
            <a:off x="5819162" y="2523889"/>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Shoulder pivots/ muscle strength</a:t>
            </a:r>
          </a:p>
        </p:txBody>
      </p:sp>
      <p:sp>
        <p:nvSpPr>
          <p:cNvPr id="11" name="TextBox 10"/>
          <p:cNvSpPr txBox="1"/>
          <p:nvPr/>
        </p:nvSpPr>
        <p:spPr>
          <a:xfrm>
            <a:off x="599054" y="4989086"/>
            <a:ext cx="1935145" cy="369332"/>
          </a:xfrm>
          <a:prstGeom prst="rect">
            <a:avLst/>
          </a:prstGeom>
          <a:noFill/>
        </p:spPr>
        <p:txBody>
          <a:bodyPr wrap="none" rtlCol="0">
            <a:spAutoFit/>
          </a:bodyPr>
          <a:lstStyle/>
          <a:p>
            <a:r>
              <a:rPr lang="en-GB" b="1" dirty="0">
                <a:solidFill>
                  <a:srgbClr val="C00000"/>
                </a:solidFill>
                <a:latin typeface="Century Gothic" panose="020B0502020202020204" pitchFamily="34" charset="0"/>
              </a:rPr>
              <a:t>Fine Motor Skills</a:t>
            </a:r>
          </a:p>
        </p:txBody>
      </p:sp>
      <p:sp>
        <p:nvSpPr>
          <p:cNvPr id="12" name="Oval 11"/>
          <p:cNvSpPr/>
          <p:nvPr/>
        </p:nvSpPr>
        <p:spPr>
          <a:xfrm>
            <a:off x="599054" y="5461760"/>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Hand and finger strength</a:t>
            </a:r>
          </a:p>
        </p:txBody>
      </p:sp>
      <p:sp>
        <p:nvSpPr>
          <p:cNvPr id="13" name="Oval 12"/>
          <p:cNvSpPr/>
          <p:nvPr/>
        </p:nvSpPr>
        <p:spPr>
          <a:xfrm>
            <a:off x="3209108" y="5399092"/>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Developing a pencil grip - progressive</a:t>
            </a:r>
          </a:p>
        </p:txBody>
      </p:sp>
      <p:sp>
        <p:nvSpPr>
          <p:cNvPr id="14" name="Oval 13"/>
          <p:cNvSpPr/>
          <p:nvPr/>
        </p:nvSpPr>
        <p:spPr>
          <a:xfrm>
            <a:off x="5819162" y="5358418"/>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entury Gothic" panose="020B0502020202020204" pitchFamily="34" charset="0"/>
              </a:rPr>
              <a:t>Making marks - progressive</a:t>
            </a:r>
          </a:p>
        </p:txBody>
      </p:sp>
      <p:sp>
        <p:nvSpPr>
          <p:cNvPr id="15" name="Oval 14"/>
          <p:cNvSpPr/>
          <p:nvPr/>
        </p:nvSpPr>
        <p:spPr>
          <a:xfrm>
            <a:off x="8429216" y="5399092"/>
            <a:ext cx="2429692" cy="11234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latin typeface="Century Gothic" panose="020B0502020202020204" pitchFamily="34" charset="0"/>
              </a:rPr>
              <a:t>Making recognisable marks - progressive</a:t>
            </a:r>
          </a:p>
        </p:txBody>
      </p:sp>
      <p:pic>
        <p:nvPicPr>
          <p:cNvPr id="18" name="Picture 17" descr="C:\Users\NGregg\AppData\Local\Microsoft\Windows\INetCache\Content.MSO\7CBBBF92.tmp"/>
          <p:cNvPicPr/>
          <p:nvPr/>
        </p:nvPicPr>
        <p:blipFill>
          <a:blip r:embed="rId2">
            <a:extLst>
              <a:ext uri="{28A0092B-C50C-407E-A947-70E740481C1C}">
                <a14:useLocalDpi xmlns:a14="http://schemas.microsoft.com/office/drawing/2010/main" val="0"/>
              </a:ext>
            </a:extLst>
          </a:blip>
          <a:srcRect/>
          <a:stretch>
            <a:fillRect/>
          </a:stretch>
        </p:blipFill>
        <p:spPr bwMode="auto">
          <a:xfrm>
            <a:off x="10535057" y="3637028"/>
            <a:ext cx="1339079" cy="1784032"/>
          </a:xfrm>
          <a:prstGeom prst="rect">
            <a:avLst/>
          </a:prstGeom>
          <a:noFill/>
          <a:ln>
            <a:noFill/>
          </a:ln>
        </p:spPr>
      </p:pic>
      <p:sp>
        <p:nvSpPr>
          <p:cNvPr id="19" name="TextBox 18"/>
          <p:cNvSpPr txBox="1"/>
          <p:nvPr/>
        </p:nvSpPr>
        <p:spPr>
          <a:xfrm>
            <a:off x="359636" y="1798079"/>
            <a:ext cx="1316386" cy="338554"/>
          </a:xfrm>
          <a:prstGeom prst="rect">
            <a:avLst/>
          </a:prstGeom>
          <a:noFill/>
        </p:spPr>
        <p:txBody>
          <a:bodyPr wrap="none" rtlCol="0">
            <a:spAutoFit/>
          </a:bodyPr>
          <a:lstStyle/>
          <a:p>
            <a:r>
              <a:rPr lang="en-GB" sz="1600" dirty="0">
                <a:latin typeface="Century Gothic" panose="020B0502020202020204" pitchFamily="34" charset="0"/>
              </a:rPr>
              <a:t>In nursery…</a:t>
            </a:r>
          </a:p>
        </p:txBody>
      </p:sp>
    </p:spTree>
    <p:extLst>
      <p:ext uri="{BB962C8B-B14F-4D97-AF65-F5344CB8AC3E}">
        <p14:creationId xmlns:p14="http://schemas.microsoft.com/office/powerpoint/2010/main" val="3386589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657" y="116407"/>
            <a:ext cx="1359668" cy="461665"/>
          </a:xfrm>
          <a:prstGeom prst="rect">
            <a:avLst/>
          </a:prstGeom>
          <a:noFill/>
        </p:spPr>
        <p:txBody>
          <a:bodyPr wrap="none" rtlCol="0">
            <a:spAutoFit/>
          </a:bodyPr>
          <a:lstStyle/>
          <a:p>
            <a:r>
              <a:rPr lang="en-GB" sz="2400" b="1" dirty="0">
                <a:solidFill>
                  <a:srgbClr val="92D050"/>
                </a:solidFill>
                <a:latin typeface="Century Gothic" panose="020B0502020202020204" pitchFamily="34" charset="0"/>
              </a:rPr>
              <a:t>Literacy</a:t>
            </a:r>
          </a:p>
        </p:txBody>
      </p:sp>
      <p:sp>
        <p:nvSpPr>
          <p:cNvPr id="3" name="TextBox 2"/>
          <p:cNvSpPr txBox="1"/>
          <p:nvPr/>
        </p:nvSpPr>
        <p:spPr>
          <a:xfrm>
            <a:off x="378824" y="1870106"/>
            <a:ext cx="1133644" cy="369332"/>
          </a:xfrm>
          <a:prstGeom prst="rect">
            <a:avLst/>
          </a:prstGeom>
          <a:noFill/>
        </p:spPr>
        <p:txBody>
          <a:bodyPr wrap="none" rtlCol="0">
            <a:spAutoFit/>
          </a:bodyPr>
          <a:lstStyle/>
          <a:p>
            <a:r>
              <a:rPr lang="en-GB" b="1" dirty="0">
                <a:latin typeface="Century Gothic" panose="020B0502020202020204" pitchFamily="34" charset="0"/>
              </a:rPr>
              <a:t>Reading</a:t>
            </a:r>
          </a:p>
        </p:txBody>
      </p:sp>
      <p:sp>
        <p:nvSpPr>
          <p:cNvPr id="4" name="Rectangle 3"/>
          <p:cNvSpPr/>
          <p:nvPr/>
        </p:nvSpPr>
        <p:spPr>
          <a:xfrm>
            <a:off x="555175" y="522127"/>
            <a:ext cx="11325496" cy="1208023"/>
          </a:xfrm>
          <a:prstGeom prst="rect">
            <a:avLst/>
          </a:prstGeom>
        </p:spPr>
        <p:txBody>
          <a:bodyPr wrap="square">
            <a:spAutoFit/>
          </a:bodyPr>
          <a:lstStyle/>
          <a:p>
            <a:pPr marL="285750" indent="-285750">
              <a:buFont typeface="Arial" panose="020B0604020202020204" pitchFamily="34" charset="0"/>
              <a:buChar char="•"/>
            </a:pPr>
            <a:r>
              <a:rPr lang="en-US" sz="1450" dirty="0">
                <a:latin typeface="Century Gothic" panose="020B0502020202020204" pitchFamily="34" charset="0"/>
              </a:rPr>
              <a:t>Children have </a:t>
            </a:r>
            <a:r>
              <a:rPr lang="en-US" sz="1450" dirty="0" err="1">
                <a:latin typeface="Century Gothic" panose="020B0502020202020204" pitchFamily="34" charset="0"/>
              </a:rPr>
              <a:t>favourite</a:t>
            </a:r>
            <a:r>
              <a:rPr lang="en-US" sz="1450" dirty="0">
                <a:latin typeface="Century Gothic" panose="020B0502020202020204" pitchFamily="34" charset="0"/>
              </a:rPr>
              <a:t> stories, get joy from stories, retell stories and make up their own </a:t>
            </a:r>
          </a:p>
          <a:p>
            <a:pPr marL="285750" indent="-285750">
              <a:buFont typeface="Arial" panose="020B0604020202020204" pitchFamily="34" charset="0"/>
              <a:buChar char="•"/>
            </a:pPr>
            <a:r>
              <a:rPr lang="en-US" sz="1450" dirty="0">
                <a:latin typeface="Century Gothic" panose="020B0502020202020204" pitchFamily="34" charset="0"/>
              </a:rPr>
              <a:t>Children understand texts and can interpret what they see and hear or read </a:t>
            </a:r>
          </a:p>
          <a:p>
            <a:pPr marL="285750" indent="-285750">
              <a:buFont typeface="Arial" panose="020B0604020202020204" pitchFamily="34" charset="0"/>
              <a:buChar char="•"/>
            </a:pPr>
            <a:r>
              <a:rPr lang="en-US" sz="1450" dirty="0">
                <a:latin typeface="Century Gothic" panose="020B0502020202020204" pitchFamily="34" charset="0"/>
              </a:rPr>
              <a:t>Children have a sound foundation of phonic knowledge that they can draw on to decode </a:t>
            </a:r>
          </a:p>
          <a:p>
            <a:r>
              <a:rPr lang="en-US" sz="1450" dirty="0">
                <a:latin typeface="Century Gothic" panose="020B0502020202020204" pitchFamily="34" charset="0"/>
              </a:rPr>
              <a:t>and write simple sentences</a:t>
            </a:r>
          </a:p>
          <a:p>
            <a:pPr marL="285750" indent="-285750">
              <a:buFont typeface="Arial" panose="020B0604020202020204" pitchFamily="34" charset="0"/>
              <a:buChar char="•"/>
            </a:pPr>
            <a:r>
              <a:rPr lang="en-US" sz="1450" dirty="0">
                <a:latin typeface="Century Gothic" panose="020B0502020202020204" pitchFamily="34" charset="0"/>
              </a:rPr>
              <a:t>Children believe in themselves as writers and write simple sentences </a:t>
            </a:r>
            <a:endParaRPr lang="en-GB" sz="1450" dirty="0">
              <a:latin typeface="Century Gothic" panose="020B0502020202020204" pitchFamily="34" charset="0"/>
            </a:endParaRPr>
          </a:p>
        </p:txBody>
      </p:sp>
      <p:sp>
        <p:nvSpPr>
          <p:cNvPr id="5" name="Rounded Rectangle 4"/>
          <p:cNvSpPr/>
          <p:nvPr/>
        </p:nvSpPr>
        <p:spPr>
          <a:xfrm>
            <a:off x="313509" y="2241223"/>
            <a:ext cx="2834640" cy="679269"/>
          </a:xfrm>
          <a:prstGeom prst="round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Love of reading – enjoying stories, poems and rhymes</a:t>
            </a:r>
          </a:p>
        </p:txBody>
      </p:sp>
      <p:sp>
        <p:nvSpPr>
          <p:cNvPr id="6" name="Rounded Rectangle 5"/>
          <p:cNvSpPr/>
          <p:nvPr/>
        </p:nvSpPr>
        <p:spPr>
          <a:xfrm>
            <a:off x="3206932" y="2239438"/>
            <a:ext cx="2834640" cy="679269"/>
          </a:xfrm>
          <a:prstGeom prst="round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Listening to stories, poems and rhymes</a:t>
            </a:r>
          </a:p>
        </p:txBody>
      </p:sp>
      <p:sp>
        <p:nvSpPr>
          <p:cNvPr id="7" name="Rounded Rectangle 6"/>
          <p:cNvSpPr/>
          <p:nvPr/>
        </p:nvSpPr>
        <p:spPr>
          <a:xfrm>
            <a:off x="6204859" y="2239437"/>
            <a:ext cx="2834640" cy="679269"/>
          </a:xfrm>
          <a:prstGeom prst="round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Joining in with stories, poems and rhymes</a:t>
            </a:r>
          </a:p>
        </p:txBody>
      </p:sp>
      <p:sp>
        <p:nvSpPr>
          <p:cNvPr id="8" name="Rounded Rectangle 7"/>
          <p:cNvSpPr/>
          <p:nvPr/>
        </p:nvSpPr>
        <p:spPr>
          <a:xfrm>
            <a:off x="9150534" y="2239437"/>
            <a:ext cx="2834640" cy="679269"/>
          </a:xfrm>
          <a:prstGeom prst="round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Understanding and sharing opinions about stories, poems and rhymes</a:t>
            </a:r>
          </a:p>
        </p:txBody>
      </p:sp>
      <p:sp>
        <p:nvSpPr>
          <p:cNvPr id="9" name="Rounded Rectangle 8"/>
          <p:cNvSpPr/>
          <p:nvPr/>
        </p:nvSpPr>
        <p:spPr>
          <a:xfrm>
            <a:off x="313509" y="3071191"/>
            <a:ext cx="2834640" cy="679269"/>
          </a:xfrm>
          <a:prstGeom prst="round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Asking questions</a:t>
            </a:r>
          </a:p>
          <a:p>
            <a:pPr algn="ctr"/>
            <a:r>
              <a:rPr lang="en-GB" dirty="0">
                <a:solidFill>
                  <a:schemeClr val="bg1"/>
                </a:solidFill>
                <a:latin typeface="Century Gothic" panose="020B0502020202020204" pitchFamily="34" charset="0"/>
              </a:rPr>
              <a:t>Answering questions </a:t>
            </a:r>
          </a:p>
        </p:txBody>
      </p:sp>
      <p:sp>
        <p:nvSpPr>
          <p:cNvPr id="10" name="Rounded Rectangle 9"/>
          <p:cNvSpPr/>
          <p:nvPr/>
        </p:nvSpPr>
        <p:spPr>
          <a:xfrm>
            <a:off x="3206932" y="3070435"/>
            <a:ext cx="2834640" cy="679269"/>
          </a:xfrm>
          <a:prstGeom prst="round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Century Gothic" panose="020B0502020202020204" pitchFamily="34" charset="0"/>
              </a:rPr>
              <a:t>Making links between stories, poems, rhymes, authors, illustrators, characters and settings.</a:t>
            </a:r>
          </a:p>
        </p:txBody>
      </p:sp>
      <p:sp>
        <p:nvSpPr>
          <p:cNvPr id="11" name="Rounded Rectangle 10"/>
          <p:cNvSpPr/>
          <p:nvPr/>
        </p:nvSpPr>
        <p:spPr>
          <a:xfrm>
            <a:off x="6204859" y="3070435"/>
            <a:ext cx="2834640" cy="679269"/>
          </a:xfrm>
          <a:prstGeom prst="round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Understand that there are non-fiction books</a:t>
            </a:r>
          </a:p>
        </p:txBody>
      </p:sp>
      <p:sp>
        <p:nvSpPr>
          <p:cNvPr id="12" name="Rounded Rectangle 11"/>
          <p:cNvSpPr/>
          <p:nvPr/>
        </p:nvSpPr>
        <p:spPr>
          <a:xfrm>
            <a:off x="9157066" y="3071098"/>
            <a:ext cx="2834640" cy="679269"/>
          </a:xfrm>
          <a:prstGeom prst="roundRect">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To use and reflect on books linked to a theme/topic</a:t>
            </a:r>
          </a:p>
        </p:txBody>
      </p:sp>
      <p:sp>
        <p:nvSpPr>
          <p:cNvPr id="13" name="TextBox 12"/>
          <p:cNvSpPr txBox="1"/>
          <p:nvPr/>
        </p:nvSpPr>
        <p:spPr>
          <a:xfrm>
            <a:off x="378824" y="3901432"/>
            <a:ext cx="938077" cy="369332"/>
          </a:xfrm>
          <a:prstGeom prst="rect">
            <a:avLst/>
          </a:prstGeom>
          <a:noFill/>
        </p:spPr>
        <p:txBody>
          <a:bodyPr wrap="none" rtlCol="0">
            <a:spAutoFit/>
          </a:bodyPr>
          <a:lstStyle/>
          <a:p>
            <a:r>
              <a:rPr lang="en-GB" b="1" dirty="0">
                <a:latin typeface="Century Gothic" panose="020B0502020202020204" pitchFamily="34" charset="0"/>
              </a:rPr>
              <a:t>Writing</a:t>
            </a:r>
          </a:p>
        </p:txBody>
      </p:sp>
      <p:sp>
        <p:nvSpPr>
          <p:cNvPr id="14" name="Rounded Rectangle 13"/>
          <p:cNvSpPr/>
          <p:nvPr/>
        </p:nvSpPr>
        <p:spPr>
          <a:xfrm>
            <a:off x="209005" y="4270764"/>
            <a:ext cx="2834640" cy="67926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Gross and fine motor skills</a:t>
            </a:r>
          </a:p>
        </p:txBody>
      </p:sp>
      <p:sp>
        <p:nvSpPr>
          <p:cNvPr id="15" name="Rounded Rectangle 14"/>
          <p:cNvSpPr/>
          <p:nvPr/>
        </p:nvSpPr>
        <p:spPr>
          <a:xfrm>
            <a:off x="3213464" y="4238822"/>
            <a:ext cx="2834640" cy="67926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Making marks in different ways – a sensory experience</a:t>
            </a:r>
          </a:p>
        </p:txBody>
      </p:sp>
      <p:sp>
        <p:nvSpPr>
          <p:cNvPr id="16" name="Rounded Rectangle 15"/>
          <p:cNvSpPr/>
          <p:nvPr/>
        </p:nvSpPr>
        <p:spPr>
          <a:xfrm>
            <a:off x="6217923" y="4233005"/>
            <a:ext cx="2834640" cy="67926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Enjoying making marks – not always purposeful</a:t>
            </a:r>
          </a:p>
        </p:txBody>
      </p:sp>
      <p:sp>
        <p:nvSpPr>
          <p:cNvPr id="17" name="Rounded Rectangle 16"/>
          <p:cNvSpPr/>
          <p:nvPr/>
        </p:nvSpPr>
        <p:spPr>
          <a:xfrm>
            <a:off x="9150534" y="4219152"/>
            <a:ext cx="2834640" cy="67926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Making marks in a purposeful way – being able to talk about them</a:t>
            </a:r>
          </a:p>
        </p:txBody>
      </p:sp>
      <p:sp>
        <p:nvSpPr>
          <p:cNvPr id="18" name="Rounded Rectangle 17"/>
          <p:cNvSpPr/>
          <p:nvPr/>
        </p:nvSpPr>
        <p:spPr>
          <a:xfrm>
            <a:off x="209005" y="5131458"/>
            <a:ext cx="2834640" cy="67926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To understand and talk about their marks with more detail.</a:t>
            </a:r>
          </a:p>
        </p:txBody>
      </p:sp>
      <p:sp>
        <p:nvSpPr>
          <p:cNvPr id="19" name="Rounded Rectangle 18"/>
          <p:cNvSpPr/>
          <p:nvPr/>
        </p:nvSpPr>
        <p:spPr>
          <a:xfrm>
            <a:off x="3213464" y="5131457"/>
            <a:ext cx="2834640" cy="67926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Writing recognisable letter shapes</a:t>
            </a:r>
          </a:p>
        </p:txBody>
      </p:sp>
      <p:sp>
        <p:nvSpPr>
          <p:cNvPr id="20" name="Rounded Rectangle 19"/>
          <p:cNvSpPr/>
          <p:nvPr/>
        </p:nvSpPr>
        <p:spPr>
          <a:xfrm>
            <a:off x="6217923" y="5131456"/>
            <a:ext cx="2834640" cy="67926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entury Gothic" panose="020B0502020202020204" pitchFamily="34" charset="0"/>
              </a:rPr>
              <a:t>Writing recognisable letters – writing letters in their name</a:t>
            </a:r>
          </a:p>
        </p:txBody>
      </p:sp>
      <p:sp>
        <p:nvSpPr>
          <p:cNvPr id="21" name="Rounded Rectangle 20"/>
          <p:cNvSpPr/>
          <p:nvPr/>
        </p:nvSpPr>
        <p:spPr>
          <a:xfrm>
            <a:off x="9157066" y="5131456"/>
            <a:ext cx="2834640" cy="679269"/>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Writing recognisable letters – initial sounds</a:t>
            </a:r>
          </a:p>
        </p:txBody>
      </p:sp>
      <p:pic>
        <p:nvPicPr>
          <p:cNvPr id="22" name="Picture 21" descr="10 EYFS Literacy Activities to Make Development Fun | Famly"/>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7144" y="233507"/>
            <a:ext cx="2083528" cy="1242595"/>
          </a:xfrm>
          <a:prstGeom prst="rect">
            <a:avLst/>
          </a:prstGeom>
          <a:noFill/>
          <a:ln>
            <a:noFill/>
          </a:ln>
        </p:spPr>
      </p:pic>
      <p:sp>
        <p:nvSpPr>
          <p:cNvPr id="23" name="TextBox 22"/>
          <p:cNvSpPr txBox="1"/>
          <p:nvPr/>
        </p:nvSpPr>
        <p:spPr>
          <a:xfrm>
            <a:off x="189669" y="1636223"/>
            <a:ext cx="1316386" cy="338554"/>
          </a:xfrm>
          <a:prstGeom prst="rect">
            <a:avLst/>
          </a:prstGeom>
          <a:noFill/>
        </p:spPr>
        <p:txBody>
          <a:bodyPr wrap="none" rtlCol="0">
            <a:spAutoFit/>
          </a:bodyPr>
          <a:lstStyle/>
          <a:p>
            <a:r>
              <a:rPr lang="en-GB" sz="1600" dirty="0">
                <a:latin typeface="Century Gothic" panose="020B0502020202020204" pitchFamily="34" charset="0"/>
              </a:rPr>
              <a:t>In nursery…</a:t>
            </a:r>
          </a:p>
        </p:txBody>
      </p:sp>
    </p:spTree>
    <p:extLst>
      <p:ext uri="{BB962C8B-B14F-4D97-AF65-F5344CB8AC3E}">
        <p14:creationId xmlns:p14="http://schemas.microsoft.com/office/powerpoint/2010/main" val="31305334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5943" y="132414"/>
            <a:ext cx="1042273" cy="369332"/>
          </a:xfrm>
          <a:prstGeom prst="rect">
            <a:avLst/>
          </a:prstGeom>
          <a:noFill/>
        </p:spPr>
        <p:txBody>
          <a:bodyPr wrap="none" rtlCol="0">
            <a:spAutoFit/>
          </a:bodyPr>
          <a:lstStyle/>
          <a:p>
            <a:r>
              <a:rPr lang="en-GB" b="1" dirty="0">
                <a:solidFill>
                  <a:schemeClr val="accent1">
                    <a:lumMod val="60000"/>
                    <a:lumOff val="40000"/>
                  </a:schemeClr>
                </a:solidFill>
                <a:latin typeface="Century Gothic" panose="020B0502020202020204" pitchFamily="34" charset="0"/>
              </a:rPr>
              <a:t>Phonics</a:t>
            </a:r>
          </a:p>
        </p:txBody>
      </p:sp>
      <p:sp>
        <p:nvSpPr>
          <p:cNvPr id="3" name="TextBox 2"/>
          <p:cNvSpPr txBox="1"/>
          <p:nvPr/>
        </p:nvSpPr>
        <p:spPr>
          <a:xfrm>
            <a:off x="1238216" y="132414"/>
            <a:ext cx="3400290" cy="369332"/>
          </a:xfrm>
          <a:prstGeom prst="rect">
            <a:avLst/>
          </a:prstGeom>
          <a:noFill/>
        </p:spPr>
        <p:txBody>
          <a:bodyPr wrap="none" rtlCol="0">
            <a:spAutoFit/>
          </a:bodyPr>
          <a:lstStyle/>
          <a:p>
            <a:r>
              <a:rPr lang="en-GB" dirty="0">
                <a:latin typeface="Century Gothic" panose="020B0502020202020204" pitchFamily="34" charset="0"/>
              </a:rPr>
              <a:t>Level 1 Phonics (Pre-Phonics)</a:t>
            </a:r>
          </a:p>
        </p:txBody>
      </p:sp>
      <p:sp>
        <p:nvSpPr>
          <p:cNvPr id="5" name="Rounded Rectangle 4"/>
          <p:cNvSpPr/>
          <p:nvPr/>
        </p:nvSpPr>
        <p:spPr>
          <a:xfrm>
            <a:off x="6309360" y="482656"/>
            <a:ext cx="5342708" cy="70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Environmental Sounds</a:t>
            </a:r>
          </a:p>
        </p:txBody>
      </p:sp>
      <p:sp>
        <p:nvSpPr>
          <p:cNvPr id="7" name="Rounded Rectangle 6"/>
          <p:cNvSpPr/>
          <p:nvPr/>
        </p:nvSpPr>
        <p:spPr>
          <a:xfrm>
            <a:off x="6309360" y="1421619"/>
            <a:ext cx="5342708" cy="70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Instrumental Sounds</a:t>
            </a:r>
          </a:p>
        </p:txBody>
      </p:sp>
      <p:sp>
        <p:nvSpPr>
          <p:cNvPr id="8" name="Rounded Rectangle 7"/>
          <p:cNvSpPr/>
          <p:nvPr/>
        </p:nvSpPr>
        <p:spPr>
          <a:xfrm>
            <a:off x="6309360" y="2336913"/>
            <a:ext cx="5342708" cy="70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Body Percussion</a:t>
            </a:r>
          </a:p>
        </p:txBody>
      </p:sp>
      <p:sp>
        <p:nvSpPr>
          <p:cNvPr id="9" name="Rounded Rectangle 8"/>
          <p:cNvSpPr/>
          <p:nvPr/>
        </p:nvSpPr>
        <p:spPr>
          <a:xfrm>
            <a:off x="6309360" y="3238697"/>
            <a:ext cx="5342708" cy="70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Rhythm and Rhyme</a:t>
            </a:r>
          </a:p>
        </p:txBody>
      </p:sp>
      <p:sp>
        <p:nvSpPr>
          <p:cNvPr id="10" name="Rounded Rectangle 9"/>
          <p:cNvSpPr/>
          <p:nvPr/>
        </p:nvSpPr>
        <p:spPr>
          <a:xfrm>
            <a:off x="6309360" y="4126971"/>
            <a:ext cx="5342708" cy="70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Alliteration</a:t>
            </a:r>
          </a:p>
        </p:txBody>
      </p:sp>
      <p:sp>
        <p:nvSpPr>
          <p:cNvPr id="11" name="Rounded Rectangle 10"/>
          <p:cNvSpPr/>
          <p:nvPr/>
        </p:nvSpPr>
        <p:spPr>
          <a:xfrm>
            <a:off x="6309360" y="5015245"/>
            <a:ext cx="5342708" cy="70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Voice Sounds</a:t>
            </a:r>
          </a:p>
        </p:txBody>
      </p:sp>
      <p:sp>
        <p:nvSpPr>
          <p:cNvPr id="12" name="Rounded Rectangle 11"/>
          <p:cNvSpPr/>
          <p:nvPr/>
        </p:nvSpPr>
        <p:spPr>
          <a:xfrm>
            <a:off x="6309360" y="5903519"/>
            <a:ext cx="5342708" cy="7036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Oral Blending and Segmenting</a:t>
            </a:r>
          </a:p>
        </p:txBody>
      </p:sp>
      <p:sp>
        <p:nvSpPr>
          <p:cNvPr id="14" name="Rounded Rectangle 13"/>
          <p:cNvSpPr/>
          <p:nvPr/>
        </p:nvSpPr>
        <p:spPr>
          <a:xfrm>
            <a:off x="195943" y="1099175"/>
            <a:ext cx="2181497" cy="47705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Down Arrow 12"/>
          <p:cNvSpPr/>
          <p:nvPr/>
        </p:nvSpPr>
        <p:spPr>
          <a:xfrm>
            <a:off x="11090366" y="732412"/>
            <a:ext cx="561702" cy="583909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306976" y="1222272"/>
            <a:ext cx="1959429" cy="4524315"/>
          </a:xfrm>
          <a:prstGeom prst="rect">
            <a:avLst/>
          </a:prstGeom>
        </p:spPr>
        <p:txBody>
          <a:bodyPr wrap="square">
            <a:spAutoFit/>
          </a:bodyPr>
          <a:lstStyle/>
          <a:p>
            <a:r>
              <a:rPr lang="en-US" sz="1600" b="1" u="sng" dirty="0">
                <a:latin typeface="arial" panose="020B0604020202020204" pitchFamily="34" charset="0"/>
              </a:rPr>
              <a:t>Why is Phase 1 phonics important? </a:t>
            </a:r>
          </a:p>
          <a:p>
            <a:r>
              <a:rPr lang="en-US" sz="1600" dirty="0">
                <a:latin typeface="arial" panose="020B0604020202020204" pitchFamily="34" charset="0"/>
              </a:rPr>
              <a:t>In Phase/Level 1, children do not learn any letters or the sounds they make. The purpose of Level 1 is </a:t>
            </a:r>
            <a:r>
              <a:rPr lang="en-US" sz="1600" b="1" dirty="0">
                <a:latin typeface="arial" panose="020B0604020202020204" pitchFamily="34" charset="0"/>
              </a:rPr>
              <a:t>to develop children's listening and communication skills, including their vocabulary, to prepare them for reading and writing in the next Phase/level</a:t>
            </a:r>
            <a:r>
              <a:rPr lang="en-US" sz="1600" dirty="0">
                <a:latin typeface="arial" panose="020B0604020202020204" pitchFamily="34" charset="0"/>
              </a:rPr>
              <a:t>.</a:t>
            </a:r>
            <a:endParaRPr lang="en-GB" sz="1600" dirty="0"/>
          </a:p>
        </p:txBody>
      </p:sp>
      <p:sp>
        <p:nvSpPr>
          <p:cNvPr id="15" name="Rectangle 14"/>
          <p:cNvSpPr/>
          <p:nvPr/>
        </p:nvSpPr>
        <p:spPr>
          <a:xfrm>
            <a:off x="2481942" y="527870"/>
            <a:ext cx="3827418" cy="900246"/>
          </a:xfrm>
          <a:prstGeom prst="rect">
            <a:avLst/>
          </a:prstGeom>
        </p:spPr>
        <p:txBody>
          <a:bodyPr wrap="square">
            <a:spAutoFit/>
          </a:bodyPr>
          <a:lstStyle/>
          <a:p>
            <a:r>
              <a:rPr lang="en-US" sz="1050" b="1" dirty="0">
                <a:latin typeface="arial" panose="020B0604020202020204" pitchFamily="34" charset="0"/>
              </a:rPr>
              <a:t>Environmental sounds </a:t>
            </a:r>
            <a:r>
              <a:rPr lang="en-US" sz="1050" dirty="0">
                <a:latin typeface="arial" panose="020B0604020202020204" pitchFamily="34" charset="0"/>
              </a:rPr>
              <a:t>refer to </a:t>
            </a:r>
            <a:r>
              <a:rPr lang="en-US" sz="1050" b="1" dirty="0">
                <a:latin typeface="arial" panose="020B0604020202020204" pitchFamily="34" charset="0"/>
              </a:rPr>
              <a:t>the common noises we hear all around us in our daily lives</a:t>
            </a:r>
            <a:r>
              <a:rPr lang="en-US" sz="1050" dirty="0">
                <a:latin typeface="arial" panose="020B0604020202020204" pitchFamily="34" charset="0"/>
              </a:rPr>
              <a:t>. Learning to </a:t>
            </a:r>
            <a:r>
              <a:rPr lang="en-US" sz="1050" dirty="0" err="1">
                <a:latin typeface="arial" panose="020B0604020202020204" pitchFamily="34" charset="0"/>
              </a:rPr>
              <a:t>recognise</a:t>
            </a:r>
            <a:r>
              <a:rPr lang="en-US" sz="1050" dirty="0">
                <a:latin typeface="arial" panose="020B0604020202020204" pitchFamily="34" charset="0"/>
              </a:rPr>
              <a:t> a sound we hear is an important skill that's learnt in phase 1, as it allows children to understand what's going on in the world around them.</a:t>
            </a:r>
            <a:endParaRPr lang="en-GB" sz="1050" dirty="0"/>
          </a:p>
        </p:txBody>
      </p:sp>
      <p:sp>
        <p:nvSpPr>
          <p:cNvPr id="16" name="Rectangle 15"/>
          <p:cNvSpPr/>
          <p:nvPr/>
        </p:nvSpPr>
        <p:spPr>
          <a:xfrm>
            <a:off x="2503714" y="1467785"/>
            <a:ext cx="3701144" cy="738664"/>
          </a:xfrm>
          <a:prstGeom prst="rect">
            <a:avLst/>
          </a:prstGeom>
        </p:spPr>
        <p:txBody>
          <a:bodyPr wrap="square">
            <a:spAutoFit/>
          </a:bodyPr>
          <a:lstStyle/>
          <a:p>
            <a:r>
              <a:rPr lang="en-US" sz="1050" dirty="0">
                <a:latin typeface="arial" panose="020B0604020202020204" pitchFamily="34" charset="0"/>
              </a:rPr>
              <a:t>Instrumental sounds are </a:t>
            </a:r>
            <a:r>
              <a:rPr lang="en-US" sz="1050" b="1" dirty="0">
                <a:latin typeface="arial" panose="020B0604020202020204" pitchFamily="34" charset="0"/>
              </a:rPr>
              <a:t>the noises created by musical instruments or other objects</a:t>
            </a:r>
            <a:r>
              <a:rPr lang="en-US" sz="1050" dirty="0">
                <a:latin typeface="arial" panose="020B0604020202020204" pitchFamily="34" charset="0"/>
              </a:rPr>
              <a:t>. In phonics lessons, these could be made with percussion instruments, like drums or tambourines.</a:t>
            </a:r>
            <a:endParaRPr lang="en-GB" sz="1050" dirty="0"/>
          </a:p>
        </p:txBody>
      </p:sp>
      <p:sp>
        <p:nvSpPr>
          <p:cNvPr id="17" name="Rectangle 16"/>
          <p:cNvSpPr/>
          <p:nvPr/>
        </p:nvSpPr>
        <p:spPr>
          <a:xfrm>
            <a:off x="2531152" y="2319385"/>
            <a:ext cx="3660642" cy="738664"/>
          </a:xfrm>
          <a:prstGeom prst="rect">
            <a:avLst/>
          </a:prstGeom>
        </p:spPr>
        <p:txBody>
          <a:bodyPr wrap="square">
            <a:spAutoFit/>
          </a:bodyPr>
          <a:lstStyle/>
          <a:p>
            <a:r>
              <a:rPr lang="en-US" sz="1050" dirty="0">
                <a:latin typeface="Arial" panose="020B0604020202020204" pitchFamily="34" charset="0"/>
              </a:rPr>
              <a:t>The aim of this aspect is to develop children's awareness of sounds and rhythms. Activities include singing songs and action rhymes, listening to music and developing a sounds vocabulary.</a:t>
            </a:r>
            <a:endParaRPr lang="en-GB" sz="1050" dirty="0"/>
          </a:p>
        </p:txBody>
      </p:sp>
      <p:sp>
        <p:nvSpPr>
          <p:cNvPr id="18" name="Rectangle 17"/>
          <p:cNvSpPr/>
          <p:nvPr/>
        </p:nvSpPr>
        <p:spPr>
          <a:xfrm>
            <a:off x="2551612" y="3331925"/>
            <a:ext cx="3757748" cy="577081"/>
          </a:xfrm>
          <a:prstGeom prst="rect">
            <a:avLst/>
          </a:prstGeom>
        </p:spPr>
        <p:txBody>
          <a:bodyPr wrap="square">
            <a:spAutoFit/>
          </a:bodyPr>
          <a:lstStyle/>
          <a:p>
            <a:r>
              <a:rPr lang="en-US" sz="1050" dirty="0">
                <a:latin typeface="open sans"/>
              </a:rPr>
              <a:t>This aspect really encourages children to tune in to the sounds of words. Children need to build a stock of rhymes through hearing them lots of times in books or songs.</a:t>
            </a:r>
            <a:endParaRPr lang="en-GB" sz="1050" dirty="0"/>
          </a:p>
        </p:txBody>
      </p:sp>
      <p:sp>
        <p:nvSpPr>
          <p:cNvPr id="19" name="Rectangle 18"/>
          <p:cNvSpPr/>
          <p:nvPr/>
        </p:nvSpPr>
        <p:spPr>
          <a:xfrm>
            <a:off x="2551612" y="4182882"/>
            <a:ext cx="3705497" cy="577081"/>
          </a:xfrm>
          <a:prstGeom prst="rect">
            <a:avLst/>
          </a:prstGeom>
        </p:spPr>
        <p:txBody>
          <a:bodyPr wrap="square">
            <a:spAutoFit/>
          </a:bodyPr>
          <a:lstStyle/>
          <a:p>
            <a:r>
              <a:rPr lang="en-US" sz="1050" dirty="0">
                <a:latin typeface="open sans"/>
              </a:rPr>
              <a:t>In Aspect 5 we encourage children to start listening for the phonemes in words. Ultimately, Aspect 5 aims to help children to hear the initial sounds of words.</a:t>
            </a:r>
            <a:endParaRPr lang="en-GB" sz="1050" dirty="0"/>
          </a:p>
        </p:txBody>
      </p:sp>
      <p:sp>
        <p:nvSpPr>
          <p:cNvPr id="20" name="Rectangle 19"/>
          <p:cNvSpPr/>
          <p:nvPr/>
        </p:nvSpPr>
        <p:spPr>
          <a:xfrm>
            <a:off x="2551612" y="5180151"/>
            <a:ext cx="3653246" cy="430887"/>
          </a:xfrm>
          <a:prstGeom prst="rect">
            <a:avLst/>
          </a:prstGeom>
        </p:spPr>
        <p:txBody>
          <a:bodyPr wrap="square">
            <a:spAutoFit/>
          </a:bodyPr>
          <a:lstStyle/>
          <a:p>
            <a:r>
              <a:rPr lang="en-US" sz="1050" dirty="0">
                <a:latin typeface="arial" panose="020B0604020202020204" pitchFamily="34" charset="0"/>
              </a:rPr>
              <a:t>The aim is to distinguish between different vocal sounds and to begin oral blending and segmenting.</a:t>
            </a:r>
            <a:endParaRPr lang="en-GB" sz="1050" dirty="0"/>
          </a:p>
        </p:txBody>
      </p:sp>
      <p:sp>
        <p:nvSpPr>
          <p:cNvPr id="22" name="Rectangle 21"/>
          <p:cNvSpPr/>
          <p:nvPr/>
        </p:nvSpPr>
        <p:spPr>
          <a:xfrm>
            <a:off x="2551612" y="5836709"/>
            <a:ext cx="3653246" cy="900246"/>
          </a:xfrm>
          <a:prstGeom prst="rect">
            <a:avLst/>
          </a:prstGeom>
        </p:spPr>
        <p:txBody>
          <a:bodyPr wrap="square">
            <a:spAutoFit/>
          </a:bodyPr>
          <a:lstStyle/>
          <a:p>
            <a:r>
              <a:rPr lang="en-US" sz="1050" dirty="0">
                <a:latin typeface="arial" panose="020B0604020202020204" pitchFamily="34" charset="0"/>
              </a:rPr>
              <a:t>Main purpose: </a:t>
            </a:r>
            <a:r>
              <a:rPr lang="en-US" sz="1050" b="1" dirty="0">
                <a:latin typeface="arial" panose="020B0604020202020204" pitchFamily="34" charset="0"/>
              </a:rPr>
              <a:t>To develop oral blending and segmenting of sounds in words</a:t>
            </a:r>
            <a:r>
              <a:rPr lang="en-US" sz="1050" dirty="0">
                <a:latin typeface="arial" panose="020B0604020202020204" pitchFamily="34" charset="0"/>
              </a:rPr>
              <a:t>. Preparation. Before starting oral blending think about times when you can use it for example when washing hands – 'turn on the 't-a-p, tap' also appropriate rhymes and songs you can use.</a:t>
            </a:r>
            <a:endParaRPr lang="en-GB" sz="1050" dirty="0"/>
          </a:p>
        </p:txBody>
      </p:sp>
      <p:pic>
        <p:nvPicPr>
          <p:cNvPr id="21" name="Picture 20" descr="Teaching Systematic Synthetic Phonics – Examples and Tip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3114" y="5917474"/>
            <a:ext cx="1790203" cy="744172"/>
          </a:xfrm>
          <a:prstGeom prst="rect">
            <a:avLst/>
          </a:prstGeom>
          <a:noFill/>
          <a:ln>
            <a:noFill/>
          </a:ln>
        </p:spPr>
      </p:pic>
    </p:spTree>
    <p:extLst>
      <p:ext uri="{BB962C8B-B14F-4D97-AF65-F5344CB8AC3E}">
        <p14:creationId xmlns:p14="http://schemas.microsoft.com/office/powerpoint/2010/main" val="493122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8800" y="208112"/>
            <a:ext cx="2130711" cy="461665"/>
          </a:xfrm>
          <a:prstGeom prst="rect">
            <a:avLst/>
          </a:prstGeom>
          <a:noFill/>
        </p:spPr>
        <p:txBody>
          <a:bodyPr wrap="none" rtlCol="0">
            <a:spAutoFit/>
          </a:bodyPr>
          <a:lstStyle/>
          <a:p>
            <a:r>
              <a:rPr lang="en-GB" sz="2400" b="1" dirty="0">
                <a:solidFill>
                  <a:srgbClr val="FFFF00"/>
                </a:solidFill>
                <a:latin typeface="Century Gothic" panose="020B0502020202020204" pitchFamily="34" charset="0"/>
              </a:rPr>
              <a:t>Mathematics</a:t>
            </a:r>
          </a:p>
        </p:txBody>
      </p:sp>
      <p:sp>
        <p:nvSpPr>
          <p:cNvPr id="3" name="Rectangle 2"/>
          <p:cNvSpPr/>
          <p:nvPr/>
        </p:nvSpPr>
        <p:spPr>
          <a:xfrm>
            <a:off x="483325" y="669777"/>
            <a:ext cx="10959737" cy="1323439"/>
          </a:xfrm>
          <a:prstGeom prst="rect">
            <a:avLst/>
          </a:prstGeom>
        </p:spPr>
        <p:txBody>
          <a:bodyPr wrap="square">
            <a:spAutoFit/>
          </a:bodyPr>
          <a:lstStyle/>
          <a:p>
            <a:pPr marL="285750" indent="-285750">
              <a:buFont typeface="Arial" panose="020B0604020202020204" pitchFamily="34" charset="0"/>
              <a:buChar char="•"/>
            </a:pPr>
            <a:r>
              <a:rPr lang="en-US" sz="1600" dirty="0">
                <a:latin typeface="Century Gothic" panose="020B0502020202020204" pitchFamily="34" charset="0"/>
              </a:rPr>
              <a:t>Children have good number sense which they can draw on when solving problems </a:t>
            </a:r>
          </a:p>
          <a:p>
            <a:pPr marL="285750" indent="-285750">
              <a:buFont typeface="Arial" panose="020B0604020202020204" pitchFamily="34" charset="0"/>
              <a:buChar char="•"/>
            </a:pPr>
            <a:r>
              <a:rPr lang="en-US" sz="1600" dirty="0">
                <a:latin typeface="Century Gothic" panose="020B0502020202020204" pitchFamily="34" charset="0"/>
              </a:rPr>
              <a:t>Children understand number sequence; explore patterns in numbers, pairs of numbers, </a:t>
            </a:r>
          </a:p>
          <a:p>
            <a:r>
              <a:rPr lang="en-US" sz="1600" dirty="0">
                <a:latin typeface="Century Gothic" panose="020B0502020202020204" pitchFamily="34" charset="0"/>
              </a:rPr>
              <a:t>even and odds, doubles and sharing, </a:t>
            </a:r>
          </a:p>
          <a:p>
            <a:pPr marL="285750" indent="-285750">
              <a:buFont typeface="Arial" panose="020B0604020202020204" pitchFamily="34" charset="0"/>
              <a:buChar char="•"/>
            </a:pPr>
            <a:r>
              <a:rPr lang="en-US" sz="1600" dirty="0">
                <a:latin typeface="Century Gothic" panose="020B0502020202020204" pitchFamily="34" charset="0"/>
              </a:rPr>
              <a:t>Children have an understanding and talk about shapes, size, weight, capacity, position, </a:t>
            </a:r>
          </a:p>
          <a:p>
            <a:r>
              <a:rPr lang="en-US" sz="1600" dirty="0">
                <a:latin typeface="Century Gothic" panose="020B0502020202020204" pitchFamily="34" charset="0"/>
              </a:rPr>
              <a:t>distance, time and money. </a:t>
            </a:r>
            <a:endParaRPr lang="en-GB" sz="1600" dirty="0">
              <a:latin typeface="Century Gothic" panose="020B0502020202020204" pitchFamily="34" charset="0"/>
            </a:endParaRPr>
          </a:p>
        </p:txBody>
      </p:sp>
      <p:sp>
        <p:nvSpPr>
          <p:cNvPr id="4" name="TextBox 3"/>
          <p:cNvSpPr txBox="1"/>
          <p:nvPr/>
        </p:nvSpPr>
        <p:spPr>
          <a:xfrm>
            <a:off x="483325" y="2136491"/>
            <a:ext cx="1487908" cy="369332"/>
          </a:xfrm>
          <a:prstGeom prst="rect">
            <a:avLst/>
          </a:prstGeom>
          <a:noFill/>
        </p:spPr>
        <p:txBody>
          <a:bodyPr wrap="none" rtlCol="0">
            <a:spAutoFit/>
          </a:bodyPr>
          <a:lstStyle/>
          <a:p>
            <a:r>
              <a:rPr lang="en-GB" dirty="0">
                <a:latin typeface="Century Gothic" panose="020B0502020202020204" pitchFamily="34" charset="0"/>
              </a:rPr>
              <a:t>In Nursery…</a:t>
            </a:r>
          </a:p>
        </p:txBody>
      </p:sp>
      <p:sp>
        <p:nvSpPr>
          <p:cNvPr id="5" name="Rounded Rectangle 4"/>
          <p:cNvSpPr/>
          <p:nvPr/>
        </p:nvSpPr>
        <p:spPr>
          <a:xfrm>
            <a:off x="378800" y="2699980"/>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Mastery of Numbers</a:t>
            </a:r>
          </a:p>
          <a:p>
            <a:pPr algn="ctr"/>
            <a:r>
              <a:rPr lang="en-GB" dirty="0">
                <a:solidFill>
                  <a:schemeClr val="bg1"/>
                </a:solidFill>
                <a:latin typeface="Century Gothic" panose="020B0502020202020204" pitchFamily="34" charset="0"/>
              </a:rPr>
              <a:t>…the ‘5ness’ of five</a:t>
            </a:r>
          </a:p>
        </p:txBody>
      </p:sp>
      <p:sp>
        <p:nvSpPr>
          <p:cNvPr id="7" name="Rounded Rectangle 6"/>
          <p:cNvSpPr/>
          <p:nvPr/>
        </p:nvSpPr>
        <p:spPr>
          <a:xfrm>
            <a:off x="6217913" y="2718400"/>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Saying Numbers – Rote counting </a:t>
            </a:r>
          </a:p>
        </p:txBody>
      </p:sp>
      <p:sp>
        <p:nvSpPr>
          <p:cNvPr id="8" name="Rounded Rectangle 7"/>
          <p:cNvSpPr/>
          <p:nvPr/>
        </p:nvSpPr>
        <p:spPr>
          <a:xfrm>
            <a:off x="9157084" y="2699979"/>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Counting – How many? </a:t>
            </a:r>
          </a:p>
        </p:txBody>
      </p:sp>
      <p:sp>
        <p:nvSpPr>
          <p:cNvPr id="9" name="Rounded Rectangle 8"/>
          <p:cNvSpPr/>
          <p:nvPr/>
        </p:nvSpPr>
        <p:spPr>
          <a:xfrm>
            <a:off x="3278742" y="2699980"/>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Joining in with number songs – forwards and backwards counting</a:t>
            </a:r>
          </a:p>
        </p:txBody>
      </p:sp>
      <p:sp>
        <p:nvSpPr>
          <p:cNvPr id="10" name="Rounded Rectangle 9"/>
          <p:cNvSpPr/>
          <p:nvPr/>
        </p:nvSpPr>
        <p:spPr>
          <a:xfrm>
            <a:off x="378800" y="4006266"/>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solidFill>
                  <a:schemeClr val="bg1"/>
                </a:solidFill>
                <a:latin typeface="Century Gothic" panose="020B0502020202020204" pitchFamily="34" charset="0"/>
              </a:rPr>
              <a:t>Subitising</a:t>
            </a:r>
            <a:r>
              <a:rPr lang="en-GB" dirty="0">
                <a:solidFill>
                  <a:schemeClr val="bg1"/>
                </a:solidFill>
                <a:latin typeface="Century Gothic" panose="020B0502020202020204" pitchFamily="34" charset="0"/>
              </a:rPr>
              <a:t> – knowing how many without counting</a:t>
            </a:r>
          </a:p>
        </p:txBody>
      </p:sp>
      <p:sp>
        <p:nvSpPr>
          <p:cNvPr id="11" name="Rounded Rectangle 10"/>
          <p:cNvSpPr/>
          <p:nvPr/>
        </p:nvSpPr>
        <p:spPr>
          <a:xfrm>
            <a:off x="3278742" y="4006266"/>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Using number knowledge in real-life/practical games and activities</a:t>
            </a:r>
          </a:p>
        </p:txBody>
      </p:sp>
      <p:sp>
        <p:nvSpPr>
          <p:cNvPr id="12" name="Rounded Rectangle 11"/>
          <p:cNvSpPr/>
          <p:nvPr/>
        </p:nvSpPr>
        <p:spPr>
          <a:xfrm>
            <a:off x="6178684" y="4006266"/>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Problem solving using number knowledge</a:t>
            </a:r>
          </a:p>
        </p:txBody>
      </p:sp>
      <p:sp>
        <p:nvSpPr>
          <p:cNvPr id="13" name="Rounded Rectangle 12"/>
          <p:cNvSpPr/>
          <p:nvPr/>
        </p:nvSpPr>
        <p:spPr>
          <a:xfrm>
            <a:off x="9157084" y="4007592"/>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Recognising patterns</a:t>
            </a:r>
          </a:p>
        </p:txBody>
      </p:sp>
      <p:sp>
        <p:nvSpPr>
          <p:cNvPr id="14" name="Rounded Rectangle 13"/>
          <p:cNvSpPr/>
          <p:nvPr/>
        </p:nvSpPr>
        <p:spPr>
          <a:xfrm>
            <a:off x="378800" y="5312552"/>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Continue repeating patterns</a:t>
            </a:r>
          </a:p>
        </p:txBody>
      </p:sp>
      <p:sp>
        <p:nvSpPr>
          <p:cNvPr id="15" name="Rounded Rectangle 14"/>
          <p:cNvSpPr/>
          <p:nvPr/>
        </p:nvSpPr>
        <p:spPr>
          <a:xfrm>
            <a:off x="3278742" y="5312552"/>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Talking about what shapes look like – what do you see?</a:t>
            </a:r>
          </a:p>
        </p:txBody>
      </p:sp>
      <p:sp>
        <p:nvSpPr>
          <p:cNvPr id="16" name="Rounded Rectangle 15"/>
          <p:cNvSpPr/>
          <p:nvPr/>
        </p:nvSpPr>
        <p:spPr>
          <a:xfrm>
            <a:off x="6217913" y="5312552"/>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Name basic 2D and 3D shapes</a:t>
            </a:r>
          </a:p>
        </p:txBody>
      </p:sp>
      <p:sp>
        <p:nvSpPr>
          <p:cNvPr id="17" name="Rounded Rectangle 16"/>
          <p:cNvSpPr/>
          <p:nvPr/>
        </p:nvSpPr>
        <p:spPr>
          <a:xfrm>
            <a:off x="9157084" y="5339444"/>
            <a:ext cx="2834640" cy="114585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Use shapes in practical activities</a:t>
            </a:r>
          </a:p>
        </p:txBody>
      </p:sp>
      <p:pic>
        <p:nvPicPr>
          <p:cNvPr id="18" name="Picture 17" descr="5 Tips to enhance mathematical learning in early years – Kinderly"/>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6064" y="235506"/>
            <a:ext cx="2105660" cy="1233805"/>
          </a:xfrm>
          <a:prstGeom prst="rect">
            <a:avLst/>
          </a:prstGeom>
          <a:noFill/>
          <a:ln>
            <a:noFill/>
          </a:ln>
        </p:spPr>
      </p:pic>
    </p:spTree>
    <p:extLst>
      <p:ext uri="{BB962C8B-B14F-4D97-AF65-F5344CB8AC3E}">
        <p14:creationId xmlns:p14="http://schemas.microsoft.com/office/powerpoint/2010/main" val="4154257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5942" y="193077"/>
            <a:ext cx="3842719" cy="461665"/>
          </a:xfrm>
          <a:prstGeom prst="rect">
            <a:avLst/>
          </a:prstGeom>
          <a:noFill/>
        </p:spPr>
        <p:txBody>
          <a:bodyPr wrap="none" rtlCol="0">
            <a:spAutoFit/>
          </a:bodyPr>
          <a:lstStyle/>
          <a:p>
            <a:r>
              <a:rPr lang="en-GB" sz="2400" b="1" dirty="0">
                <a:solidFill>
                  <a:srgbClr val="00B0F0"/>
                </a:solidFill>
                <a:latin typeface="Century Gothic" panose="020B0502020202020204" pitchFamily="34" charset="0"/>
              </a:rPr>
              <a:t>Understanding the World</a:t>
            </a:r>
          </a:p>
        </p:txBody>
      </p:sp>
      <p:sp>
        <p:nvSpPr>
          <p:cNvPr id="4" name="Rectangle 3"/>
          <p:cNvSpPr/>
          <p:nvPr/>
        </p:nvSpPr>
        <p:spPr>
          <a:xfrm>
            <a:off x="195942" y="620348"/>
            <a:ext cx="9403732" cy="1815882"/>
          </a:xfrm>
          <a:prstGeom prst="rect">
            <a:avLst/>
          </a:prstGeom>
        </p:spPr>
        <p:txBody>
          <a:bodyPr wrap="square">
            <a:spAutoFit/>
          </a:bodyPr>
          <a:lstStyle/>
          <a:p>
            <a:r>
              <a:rPr lang="en-US" sz="1550" dirty="0">
                <a:latin typeface="Century Gothic" panose="020B0502020202020204" pitchFamily="34" charset="0"/>
              </a:rPr>
              <a:t>Children know about events and people from the past </a:t>
            </a:r>
          </a:p>
          <a:p>
            <a:r>
              <a:rPr lang="en-US" sz="1550" dirty="0">
                <a:latin typeface="Century Gothic" panose="020B0502020202020204" pitchFamily="34" charset="0"/>
              </a:rPr>
              <a:t>Children gain an understanding of our local area, people and different communities around them </a:t>
            </a:r>
          </a:p>
          <a:p>
            <a:r>
              <a:rPr lang="en-US" sz="1550" dirty="0">
                <a:latin typeface="Century Gothic" panose="020B0502020202020204" pitchFamily="34" charset="0"/>
              </a:rPr>
              <a:t>Children developing computational thinking by using technology within their play </a:t>
            </a:r>
          </a:p>
          <a:p>
            <a:r>
              <a:rPr lang="en-US" sz="1550" dirty="0">
                <a:latin typeface="Century Gothic" panose="020B0502020202020204" pitchFamily="34" charset="0"/>
              </a:rPr>
              <a:t>Children develop a love and interest for the natural environment and know we need to respect and look after it.  They explore and describe different materials around us and experiment how materials can change </a:t>
            </a:r>
            <a:endParaRPr lang="en-GB" sz="1550" dirty="0">
              <a:latin typeface="Century Gothic" panose="020B0502020202020204" pitchFamily="34" charset="0"/>
            </a:endParaRPr>
          </a:p>
        </p:txBody>
      </p:sp>
      <p:sp>
        <p:nvSpPr>
          <p:cNvPr id="5" name="Rounded Rectangle 4"/>
          <p:cNvSpPr/>
          <p:nvPr/>
        </p:nvSpPr>
        <p:spPr>
          <a:xfrm>
            <a:off x="232656" y="2731995"/>
            <a:ext cx="2834640" cy="114585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Cultural Capital – Where do the children fit into their world?</a:t>
            </a:r>
          </a:p>
        </p:txBody>
      </p:sp>
      <p:sp>
        <p:nvSpPr>
          <p:cNvPr id="6" name="Rounded Rectangle 5"/>
          <p:cNvSpPr/>
          <p:nvPr/>
        </p:nvSpPr>
        <p:spPr>
          <a:xfrm>
            <a:off x="3221520" y="2729196"/>
            <a:ext cx="2834640" cy="114585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Sense of self – Who they are?</a:t>
            </a:r>
          </a:p>
        </p:txBody>
      </p:sp>
      <p:sp>
        <p:nvSpPr>
          <p:cNvPr id="7" name="Rounded Rectangle 6"/>
          <p:cNvSpPr/>
          <p:nvPr/>
        </p:nvSpPr>
        <p:spPr>
          <a:xfrm>
            <a:off x="1649976" y="4005682"/>
            <a:ext cx="2834640" cy="2316741"/>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bg1"/>
                </a:solidFill>
                <a:latin typeface="Century Gothic" panose="020B0502020202020204" pitchFamily="34" charset="0"/>
              </a:rPr>
              <a:t>Sense of belonging –</a:t>
            </a:r>
          </a:p>
          <a:p>
            <a:pPr marL="285750" indent="-285750">
              <a:buFontTx/>
              <a:buChar char="-"/>
            </a:pPr>
            <a:r>
              <a:rPr lang="en-GB" dirty="0">
                <a:solidFill>
                  <a:schemeClr val="bg1"/>
                </a:solidFill>
                <a:latin typeface="Century Gothic" panose="020B0502020202020204" pitchFamily="34" charset="0"/>
              </a:rPr>
              <a:t>Family</a:t>
            </a:r>
          </a:p>
          <a:p>
            <a:pPr marL="285750" indent="-285750">
              <a:buFontTx/>
              <a:buChar char="-"/>
            </a:pPr>
            <a:r>
              <a:rPr lang="en-GB" dirty="0">
                <a:solidFill>
                  <a:schemeClr val="bg1"/>
                </a:solidFill>
                <a:latin typeface="Century Gothic" panose="020B0502020202020204" pitchFamily="34" charset="0"/>
              </a:rPr>
              <a:t>Where they live</a:t>
            </a:r>
          </a:p>
          <a:p>
            <a:pPr marL="285750" indent="-285750">
              <a:buFontTx/>
              <a:buChar char="-"/>
            </a:pPr>
            <a:r>
              <a:rPr lang="en-GB" dirty="0">
                <a:solidFill>
                  <a:schemeClr val="bg1"/>
                </a:solidFill>
                <a:latin typeface="Century Gothic" panose="020B0502020202020204" pitchFamily="34" charset="0"/>
              </a:rPr>
              <a:t>The community </a:t>
            </a:r>
          </a:p>
          <a:p>
            <a:pPr marL="285750" indent="-285750">
              <a:buFontTx/>
              <a:buChar char="-"/>
            </a:pPr>
            <a:r>
              <a:rPr lang="en-GB" dirty="0">
                <a:solidFill>
                  <a:schemeClr val="bg1"/>
                </a:solidFill>
                <a:latin typeface="Century Gothic" panose="020B0502020202020204" pitchFamily="34" charset="0"/>
              </a:rPr>
              <a:t>The wider world </a:t>
            </a:r>
          </a:p>
        </p:txBody>
      </p:sp>
      <p:sp>
        <p:nvSpPr>
          <p:cNvPr id="8" name="Rounded Rectangle 7"/>
          <p:cNvSpPr/>
          <p:nvPr/>
        </p:nvSpPr>
        <p:spPr>
          <a:xfrm>
            <a:off x="7434780" y="2729196"/>
            <a:ext cx="2834640" cy="1111463"/>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Wider World – </a:t>
            </a:r>
          </a:p>
          <a:p>
            <a:pPr algn="ctr"/>
            <a:r>
              <a:rPr lang="en-GB" dirty="0">
                <a:solidFill>
                  <a:schemeClr val="bg1"/>
                </a:solidFill>
                <a:latin typeface="Century Gothic" panose="020B0502020202020204" pitchFamily="34" charset="0"/>
              </a:rPr>
              <a:t>Themes, topics and experiences</a:t>
            </a:r>
          </a:p>
        </p:txBody>
      </p:sp>
      <p:sp>
        <p:nvSpPr>
          <p:cNvPr id="9" name="Rounded Rectangle 8"/>
          <p:cNvSpPr/>
          <p:nvPr/>
        </p:nvSpPr>
        <p:spPr>
          <a:xfrm>
            <a:off x="8852100" y="3974191"/>
            <a:ext cx="2834640" cy="2316741"/>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The more experiences they have the culturally aware they will be.</a:t>
            </a:r>
          </a:p>
        </p:txBody>
      </p:sp>
      <p:sp>
        <p:nvSpPr>
          <p:cNvPr id="10" name="Rounded Rectangle 9"/>
          <p:cNvSpPr/>
          <p:nvPr/>
        </p:nvSpPr>
        <p:spPr>
          <a:xfrm>
            <a:off x="5863236" y="3979181"/>
            <a:ext cx="2834640" cy="2316741"/>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bg1"/>
                </a:solidFill>
                <a:latin typeface="Century Gothic" panose="020B0502020202020204" pitchFamily="34" charset="0"/>
              </a:rPr>
              <a:t>Noticing the world around them – </a:t>
            </a:r>
          </a:p>
          <a:p>
            <a:r>
              <a:rPr lang="en-GB" dirty="0">
                <a:solidFill>
                  <a:schemeClr val="bg1"/>
                </a:solidFill>
                <a:latin typeface="Century Gothic" panose="020B0502020202020204" pitchFamily="34" charset="0"/>
              </a:rPr>
              <a:t>Seasons</a:t>
            </a:r>
          </a:p>
          <a:p>
            <a:r>
              <a:rPr lang="en-GB" dirty="0">
                <a:solidFill>
                  <a:schemeClr val="bg1"/>
                </a:solidFill>
                <a:latin typeface="Century Gothic" panose="020B0502020202020204" pitchFamily="34" charset="0"/>
              </a:rPr>
              <a:t>Animals</a:t>
            </a:r>
          </a:p>
          <a:p>
            <a:r>
              <a:rPr lang="en-GB" dirty="0">
                <a:solidFill>
                  <a:schemeClr val="bg1"/>
                </a:solidFill>
                <a:latin typeface="Century Gothic" panose="020B0502020202020204" pitchFamily="34" charset="0"/>
              </a:rPr>
              <a:t>Weather</a:t>
            </a:r>
          </a:p>
        </p:txBody>
      </p:sp>
      <p:pic>
        <p:nvPicPr>
          <p:cNvPr id="11" name="Picture 10" descr="EYFS Focus: 9 Activities To Help Kids Understand The World"/>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14709" y="191641"/>
            <a:ext cx="2071006" cy="1493468"/>
          </a:xfrm>
          <a:prstGeom prst="rect">
            <a:avLst/>
          </a:prstGeom>
          <a:noFill/>
          <a:ln>
            <a:noFill/>
          </a:ln>
        </p:spPr>
      </p:pic>
      <p:sp>
        <p:nvSpPr>
          <p:cNvPr id="12" name="TextBox 11"/>
          <p:cNvSpPr txBox="1"/>
          <p:nvPr/>
        </p:nvSpPr>
        <p:spPr>
          <a:xfrm>
            <a:off x="195942" y="2396239"/>
            <a:ext cx="1316386" cy="338554"/>
          </a:xfrm>
          <a:prstGeom prst="rect">
            <a:avLst/>
          </a:prstGeom>
          <a:noFill/>
        </p:spPr>
        <p:txBody>
          <a:bodyPr wrap="none" rtlCol="0">
            <a:spAutoFit/>
          </a:bodyPr>
          <a:lstStyle/>
          <a:p>
            <a:r>
              <a:rPr lang="en-GB" sz="1600" dirty="0">
                <a:latin typeface="Century Gothic" panose="020B0502020202020204" pitchFamily="34" charset="0"/>
              </a:rPr>
              <a:t>In nursery…</a:t>
            </a:r>
          </a:p>
        </p:txBody>
      </p:sp>
    </p:spTree>
    <p:extLst>
      <p:ext uri="{BB962C8B-B14F-4D97-AF65-F5344CB8AC3E}">
        <p14:creationId xmlns:p14="http://schemas.microsoft.com/office/powerpoint/2010/main" val="3678237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1562" y="131619"/>
            <a:ext cx="4142481" cy="461665"/>
          </a:xfrm>
          <a:prstGeom prst="rect">
            <a:avLst/>
          </a:prstGeom>
          <a:noFill/>
        </p:spPr>
        <p:txBody>
          <a:bodyPr wrap="none" rtlCol="0">
            <a:spAutoFit/>
          </a:bodyPr>
          <a:lstStyle/>
          <a:p>
            <a:r>
              <a:rPr lang="en-GB" sz="2400" b="1" dirty="0">
                <a:solidFill>
                  <a:schemeClr val="accent1">
                    <a:lumMod val="75000"/>
                  </a:schemeClr>
                </a:solidFill>
                <a:latin typeface="Century Gothic" panose="020B0502020202020204" pitchFamily="34" charset="0"/>
              </a:rPr>
              <a:t>Expressive Arts and Design</a:t>
            </a:r>
          </a:p>
        </p:txBody>
      </p:sp>
      <p:sp>
        <p:nvSpPr>
          <p:cNvPr id="3" name="Rectangle 2"/>
          <p:cNvSpPr/>
          <p:nvPr/>
        </p:nvSpPr>
        <p:spPr>
          <a:xfrm>
            <a:off x="281562" y="552199"/>
            <a:ext cx="9315281" cy="1323439"/>
          </a:xfrm>
          <a:prstGeom prst="rect">
            <a:avLst/>
          </a:prstGeom>
        </p:spPr>
        <p:txBody>
          <a:bodyPr wrap="square">
            <a:spAutoFit/>
          </a:bodyPr>
          <a:lstStyle/>
          <a:p>
            <a:r>
              <a:rPr lang="en-US" sz="1600" dirty="0">
                <a:latin typeface="Century Gothic" panose="020B0502020202020204" pitchFamily="34" charset="0"/>
              </a:rPr>
              <a:t>Children create with a range of resources and materials and talk about what they have made.</a:t>
            </a:r>
          </a:p>
          <a:p>
            <a:r>
              <a:rPr lang="en-US" sz="1600" dirty="0">
                <a:latin typeface="Century Gothic" panose="020B0502020202020204" pitchFamily="34" charset="0"/>
              </a:rPr>
              <a:t>Children develop their imagination and are able to express themselves with confidence in the form that is comfortable to them. </a:t>
            </a:r>
          </a:p>
          <a:p>
            <a:r>
              <a:rPr lang="en-US" sz="1600" dirty="0">
                <a:latin typeface="Century Gothic" panose="020B0502020202020204" pitchFamily="34" charset="0"/>
              </a:rPr>
              <a:t>Children enjoy music-making, singing, dancing and responding to music.</a:t>
            </a:r>
            <a:endParaRPr lang="en-GB" sz="1600" dirty="0">
              <a:latin typeface="Century Gothic" panose="020B0502020202020204" pitchFamily="34" charset="0"/>
            </a:endParaRPr>
          </a:p>
        </p:txBody>
      </p:sp>
      <p:sp>
        <p:nvSpPr>
          <p:cNvPr id="5" name="Rounded Rectangle 4"/>
          <p:cNvSpPr/>
          <p:nvPr/>
        </p:nvSpPr>
        <p:spPr>
          <a:xfrm>
            <a:off x="418011" y="2511182"/>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Painting</a:t>
            </a:r>
          </a:p>
        </p:txBody>
      </p:sp>
      <p:sp>
        <p:nvSpPr>
          <p:cNvPr id="6" name="TextBox 5"/>
          <p:cNvSpPr txBox="1"/>
          <p:nvPr/>
        </p:nvSpPr>
        <p:spPr>
          <a:xfrm>
            <a:off x="291738" y="2137714"/>
            <a:ext cx="1843774" cy="369332"/>
          </a:xfrm>
          <a:prstGeom prst="rect">
            <a:avLst/>
          </a:prstGeom>
          <a:noFill/>
        </p:spPr>
        <p:txBody>
          <a:bodyPr wrap="none" rtlCol="0">
            <a:spAutoFit/>
          </a:bodyPr>
          <a:lstStyle/>
          <a:p>
            <a:r>
              <a:rPr lang="en-GB" b="1" dirty="0">
                <a:solidFill>
                  <a:schemeClr val="accent1">
                    <a:lumMod val="75000"/>
                  </a:schemeClr>
                </a:solidFill>
                <a:latin typeface="Century Gothic" panose="020B0502020202020204" pitchFamily="34" charset="0"/>
              </a:rPr>
              <a:t>Being Creative</a:t>
            </a:r>
          </a:p>
        </p:txBody>
      </p:sp>
      <p:sp>
        <p:nvSpPr>
          <p:cNvPr id="7" name="Rounded Rectangle 6"/>
          <p:cNvSpPr/>
          <p:nvPr/>
        </p:nvSpPr>
        <p:spPr>
          <a:xfrm>
            <a:off x="2712719" y="2511182"/>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Mixing</a:t>
            </a:r>
          </a:p>
        </p:txBody>
      </p:sp>
      <p:sp>
        <p:nvSpPr>
          <p:cNvPr id="8" name="Rounded Rectangle 7"/>
          <p:cNvSpPr/>
          <p:nvPr/>
        </p:nvSpPr>
        <p:spPr>
          <a:xfrm>
            <a:off x="5007427" y="2511182"/>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Printing</a:t>
            </a:r>
          </a:p>
        </p:txBody>
      </p:sp>
      <p:sp>
        <p:nvSpPr>
          <p:cNvPr id="9" name="Rounded Rectangle 8"/>
          <p:cNvSpPr/>
          <p:nvPr/>
        </p:nvSpPr>
        <p:spPr>
          <a:xfrm>
            <a:off x="7302135" y="2511182"/>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Century Gothic" panose="020B0502020202020204" pitchFamily="34" charset="0"/>
              </a:rPr>
              <a:t>Using different tools and resources</a:t>
            </a:r>
          </a:p>
        </p:txBody>
      </p:sp>
      <p:sp>
        <p:nvSpPr>
          <p:cNvPr id="10" name="Rounded Rectangle 9"/>
          <p:cNvSpPr/>
          <p:nvPr/>
        </p:nvSpPr>
        <p:spPr>
          <a:xfrm>
            <a:off x="9596843" y="2507046"/>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Being independent </a:t>
            </a:r>
          </a:p>
        </p:txBody>
      </p:sp>
      <p:sp>
        <p:nvSpPr>
          <p:cNvPr id="11" name="Rounded Rectangle 10"/>
          <p:cNvSpPr/>
          <p:nvPr/>
        </p:nvSpPr>
        <p:spPr>
          <a:xfrm>
            <a:off x="418010" y="3261735"/>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Process Vs Product</a:t>
            </a:r>
          </a:p>
        </p:txBody>
      </p:sp>
      <p:sp>
        <p:nvSpPr>
          <p:cNvPr id="12" name="Rounded Rectangle 11"/>
          <p:cNvSpPr/>
          <p:nvPr/>
        </p:nvSpPr>
        <p:spPr>
          <a:xfrm>
            <a:off x="2712719" y="3261735"/>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Crafting</a:t>
            </a:r>
          </a:p>
        </p:txBody>
      </p:sp>
      <p:sp>
        <p:nvSpPr>
          <p:cNvPr id="13" name="Rounded Rectangle 12"/>
          <p:cNvSpPr/>
          <p:nvPr/>
        </p:nvSpPr>
        <p:spPr>
          <a:xfrm>
            <a:off x="5007427" y="3233185"/>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latin typeface="Century Gothic" panose="020B0502020202020204" pitchFamily="34" charset="0"/>
              </a:rPr>
              <a:t>Using crafting materials and resources</a:t>
            </a:r>
          </a:p>
        </p:txBody>
      </p:sp>
      <p:sp>
        <p:nvSpPr>
          <p:cNvPr id="14" name="Rounded Rectangle 13"/>
          <p:cNvSpPr/>
          <p:nvPr/>
        </p:nvSpPr>
        <p:spPr>
          <a:xfrm>
            <a:off x="7302135" y="3261735"/>
            <a:ext cx="4463143"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Art and design is subjective and individual </a:t>
            </a:r>
          </a:p>
        </p:txBody>
      </p:sp>
      <p:sp>
        <p:nvSpPr>
          <p:cNvPr id="15" name="TextBox 14"/>
          <p:cNvSpPr txBox="1"/>
          <p:nvPr/>
        </p:nvSpPr>
        <p:spPr>
          <a:xfrm>
            <a:off x="352563" y="4088088"/>
            <a:ext cx="2274982" cy="369332"/>
          </a:xfrm>
          <a:prstGeom prst="rect">
            <a:avLst/>
          </a:prstGeom>
          <a:noFill/>
        </p:spPr>
        <p:txBody>
          <a:bodyPr wrap="none" rtlCol="0">
            <a:spAutoFit/>
          </a:bodyPr>
          <a:lstStyle/>
          <a:p>
            <a:r>
              <a:rPr lang="en-GB" b="1" dirty="0">
                <a:solidFill>
                  <a:schemeClr val="accent1">
                    <a:lumMod val="75000"/>
                  </a:schemeClr>
                </a:solidFill>
                <a:latin typeface="Century Gothic" panose="020B0502020202020204" pitchFamily="34" charset="0"/>
              </a:rPr>
              <a:t>Being Imaginative </a:t>
            </a:r>
          </a:p>
        </p:txBody>
      </p:sp>
      <p:sp>
        <p:nvSpPr>
          <p:cNvPr id="16" name="Rounded Rectangle 15"/>
          <p:cNvSpPr/>
          <p:nvPr/>
        </p:nvSpPr>
        <p:spPr>
          <a:xfrm>
            <a:off x="418009" y="4481432"/>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Drama/Role-play</a:t>
            </a:r>
          </a:p>
        </p:txBody>
      </p:sp>
      <p:sp>
        <p:nvSpPr>
          <p:cNvPr id="17" name="Rounded Rectangle 16"/>
          <p:cNvSpPr/>
          <p:nvPr/>
        </p:nvSpPr>
        <p:spPr>
          <a:xfrm>
            <a:off x="2712719" y="4481432"/>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Making links to stories</a:t>
            </a:r>
          </a:p>
        </p:txBody>
      </p:sp>
      <p:sp>
        <p:nvSpPr>
          <p:cNvPr id="18" name="Rounded Rectangle 17"/>
          <p:cNvSpPr/>
          <p:nvPr/>
        </p:nvSpPr>
        <p:spPr>
          <a:xfrm>
            <a:off x="4959529" y="4473500"/>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Singing</a:t>
            </a:r>
          </a:p>
        </p:txBody>
      </p:sp>
      <p:sp>
        <p:nvSpPr>
          <p:cNvPr id="19" name="Rounded Rectangle 18"/>
          <p:cNvSpPr/>
          <p:nvPr/>
        </p:nvSpPr>
        <p:spPr>
          <a:xfrm>
            <a:off x="7206336" y="4457420"/>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Making music</a:t>
            </a:r>
          </a:p>
        </p:txBody>
      </p:sp>
      <p:sp>
        <p:nvSpPr>
          <p:cNvPr id="20" name="Rounded Rectangle 19"/>
          <p:cNvSpPr/>
          <p:nvPr/>
        </p:nvSpPr>
        <p:spPr>
          <a:xfrm>
            <a:off x="9453146" y="4457420"/>
            <a:ext cx="2168435" cy="610842"/>
          </a:xfrm>
          <a:prstGeom prst="roundRect">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entury Gothic" panose="020B0502020202020204" pitchFamily="34" charset="0"/>
              </a:rPr>
              <a:t>Talking about music </a:t>
            </a:r>
          </a:p>
        </p:txBody>
      </p:sp>
      <p:pic>
        <p:nvPicPr>
          <p:cNvPr id="21" name="Picture 20" descr="Art: Session 2 – Expressive Arts and Design in the Early Years. « Rebecca's  blog"/>
          <p:cNvPicPr/>
          <p:nvPr/>
        </p:nvPicPr>
        <p:blipFill>
          <a:blip r:embed="rId2">
            <a:extLst>
              <a:ext uri="{28A0092B-C50C-407E-A947-70E740481C1C}">
                <a14:useLocalDpi xmlns:a14="http://schemas.microsoft.com/office/drawing/2010/main" val="0"/>
              </a:ext>
            </a:extLst>
          </a:blip>
          <a:srcRect/>
          <a:stretch>
            <a:fillRect/>
          </a:stretch>
        </p:blipFill>
        <p:spPr bwMode="auto">
          <a:xfrm>
            <a:off x="544283" y="5564434"/>
            <a:ext cx="2276475" cy="948055"/>
          </a:xfrm>
          <a:prstGeom prst="rect">
            <a:avLst/>
          </a:prstGeom>
          <a:noFill/>
          <a:ln>
            <a:noFill/>
          </a:ln>
        </p:spPr>
      </p:pic>
      <p:pic>
        <p:nvPicPr>
          <p:cNvPr id="22" name="Picture 21" descr="Communicating through arts - Help for early years providers - GOV.UK"/>
          <p:cNvPicPr/>
          <p:nvPr/>
        </p:nvPicPr>
        <p:blipFill>
          <a:blip r:embed="rId3">
            <a:extLst>
              <a:ext uri="{28A0092B-C50C-407E-A947-70E740481C1C}">
                <a14:useLocalDpi xmlns:a14="http://schemas.microsoft.com/office/drawing/2010/main" val="0"/>
              </a:ext>
            </a:extLst>
          </a:blip>
          <a:srcRect/>
          <a:stretch>
            <a:fillRect/>
          </a:stretch>
        </p:blipFill>
        <p:spPr bwMode="auto">
          <a:xfrm>
            <a:off x="9374771" y="179128"/>
            <a:ext cx="2619375" cy="1743075"/>
          </a:xfrm>
          <a:prstGeom prst="rect">
            <a:avLst/>
          </a:prstGeom>
          <a:noFill/>
          <a:ln>
            <a:noFill/>
          </a:ln>
        </p:spPr>
      </p:pic>
      <p:pic>
        <p:nvPicPr>
          <p:cNvPr id="23" name="Picture 22" descr="C:\Users\NGregg\AppData\Local\Microsoft\Windows\INetCache\Content.MSO\A83AC22E.tmp"/>
          <p:cNvPicPr/>
          <p:nvPr/>
        </p:nvPicPr>
        <p:blipFill>
          <a:blip r:embed="rId4">
            <a:extLst>
              <a:ext uri="{28A0092B-C50C-407E-A947-70E740481C1C}">
                <a14:useLocalDpi xmlns:a14="http://schemas.microsoft.com/office/drawing/2010/main" val="0"/>
              </a:ext>
            </a:extLst>
          </a:blip>
          <a:srcRect/>
          <a:stretch>
            <a:fillRect/>
          </a:stretch>
        </p:blipFill>
        <p:spPr bwMode="auto">
          <a:xfrm>
            <a:off x="9336671" y="5486646"/>
            <a:ext cx="2657475" cy="1103630"/>
          </a:xfrm>
          <a:prstGeom prst="rect">
            <a:avLst/>
          </a:prstGeom>
          <a:noFill/>
          <a:ln>
            <a:noFill/>
          </a:ln>
        </p:spPr>
      </p:pic>
      <p:sp>
        <p:nvSpPr>
          <p:cNvPr id="24" name="TextBox 23"/>
          <p:cNvSpPr txBox="1"/>
          <p:nvPr/>
        </p:nvSpPr>
        <p:spPr>
          <a:xfrm>
            <a:off x="185840" y="1894573"/>
            <a:ext cx="1316386" cy="338554"/>
          </a:xfrm>
          <a:prstGeom prst="rect">
            <a:avLst/>
          </a:prstGeom>
          <a:noFill/>
        </p:spPr>
        <p:txBody>
          <a:bodyPr wrap="none" rtlCol="0">
            <a:spAutoFit/>
          </a:bodyPr>
          <a:lstStyle/>
          <a:p>
            <a:r>
              <a:rPr lang="en-GB" sz="1600" dirty="0">
                <a:latin typeface="Century Gothic" panose="020B0502020202020204" pitchFamily="34" charset="0"/>
              </a:rPr>
              <a:t>In nursery…</a:t>
            </a:r>
          </a:p>
        </p:txBody>
      </p:sp>
    </p:spTree>
    <p:extLst>
      <p:ext uri="{BB962C8B-B14F-4D97-AF65-F5344CB8AC3E}">
        <p14:creationId xmlns:p14="http://schemas.microsoft.com/office/powerpoint/2010/main" val="6077126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7311" y="326572"/>
            <a:ext cx="1303562" cy="584775"/>
          </a:xfrm>
          <a:prstGeom prst="rect">
            <a:avLst/>
          </a:prstGeom>
          <a:noFill/>
        </p:spPr>
        <p:txBody>
          <a:bodyPr wrap="none" rtlCol="0">
            <a:spAutoFit/>
          </a:bodyPr>
          <a:lstStyle/>
          <a:p>
            <a:r>
              <a:rPr lang="en-GB" sz="3200" b="1" dirty="0">
                <a:solidFill>
                  <a:srgbClr val="FFC000"/>
                </a:solidFill>
                <a:latin typeface="Century Gothic" panose="020B0502020202020204" pitchFamily="34" charset="0"/>
              </a:rPr>
              <a:t>Intent</a:t>
            </a:r>
          </a:p>
        </p:txBody>
      </p:sp>
      <p:sp>
        <p:nvSpPr>
          <p:cNvPr id="3" name="Rectangle 2"/>
          <p:cNvSpPr/>
          <p:nvPr/>
        </p:nvSpPr>
        <p:spPr>
          <a:xfrm>
            <a:off x="639745" y="911347"/>
            <a:ext cx="10563497" cy="5647700"/>
          </a:xfrm>
          <a:prstGeom prst="rect">
            <a:avLst/>
          </a:prstGeom>
        </p:spPr>
        <p:txBody>
          <a:bodyPr wrap="square">
            <a:spAutoFit/>
          </a:bodyPr>
          <a:lstStyle/>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It is our intent that the children who enter our Early Years develop physically, verbally, cognitively and emotionally whilst embedding a positive attitude to school and learning.  Within our setting we provide a stimulating environment that provides a fun, safe and creative area, rich in wonder and memorable experiences, which is suitable for each child’s unique needs and stages of development.</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 </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In EYFS we provide a climate of mutual respect, so children are able to solve problems, understand their own and other’s feelings and develop the social skills needed to learn, allowing them the confidence in their own ability.</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 </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Play is an integral part of learning and this is at the heart of our Early Years curriculum.  We understand that children learn in different ways and we provide a mix of adult and child led activities, both indoors and outdoors.  We recognise that children are happy, independent learners when secure relationships are formed and in place with both adults and their peers; these relationships enable our children to be curious and inquisitive about the world around them, allowing them to succeed in the ever changing world.</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 </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We work in partnership with parents and carers to provide and encourage our children to become confident and independent learners.  We build strong foundations that encourage a love of learning: academically, morally and spiritually.</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 </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1600" dirty="0">
                <a:latin typeface="Century Gothic" panose="020B0502020202020204" pitchFamily="34" charset="0"/>
                <a:ea typeface="Times New Roman" panose="02020603050405020304" pitchFamily="18" charset="0"/>
                <a:cs typeface="Arial" panose="020B0604020202020204" pitchFamily="34" charset="0"/>
              </a:rPr>
              <a:t>By the end of EYFS, our children develop resilience and independence and are emotionally prepared for the challenges in KS1, giving them a secure foundation as they move through school. </a:t>
            </a:r>
            <a:endParaRPr lang="en-GB" sz="1600" dirty="0">
              <a:latin typeface="Century Gothic" panose="020B0502020202020204" pitchFamily="34" charset="0"/>
              <a:ea typeface="Times New Roman" panose="02020603050405020304" pitchFamily="18" charset="0"/>
            </a:endParaRPr>
          </a:p>
          <a:p>
            <a:pPr fontAlgn="t">
              <a:spcAft>
                <a:spcPts val="0"/>
              </a:spcAft>
            </a:pPr>
            <a:r>
              <a:rPr lang="en-GB" sz="900" dirty="0">
                <a:latin typeface="+mj-lt"/>
                <a:ea typeface="Times New Roman" panose="02020603050405020304" pitchFamily="18" charset="0"/>
                <a:cs typeface="Arial" panose="020B0604020202020204" pitchFamily="34" charset="0"/>
              </a:rPr>
              <a:t> </a:t>
            </a:r>
            <a:endParaRPr lang="en-GB" sz="900" dirty="0">
              <a:effectLst/>
              <a:latin typeface="+mj-lt"/>
              <a:ea typeface="Times New Roman" panose="02020603050405020304" pitchFamily="18" charset="0"/>
            </a:endParaRPr>
          </a:p>
        </p:txBody>
      </p:sp>
      <p:pic>
        <p:nvPicPr>
          <p:cNvPr id="3074" name="Picture 2" descr="Free Children &amp; Kids Clipart - Clip Art Pictures - Graphics - Illustra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03242" y="251673"/>
            <a:ext cx="833588" cy="1319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2474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051" y="220959"/>
            <a:ext cx="11425645" cy="2531462"/>
          </a:xfrm>
          <a:prstGeom prst="rect">
            <a:avLst/>
          </a:prstGeom>
        </p:spPr>
        <p:txBody>
          <a:bodyPr wrap="square">
            <a:spAutoFit/>
          </a:bodyPr>
          <a:lstStyle/>
          <a:p>
            <a:r>
              <a:rPr lang="en-US" sz="2800" b="1" dirty="0">
                <a:solidFill>
                  <a:srgbClr val="0070C0"/>
                </a:solidFill>
                <a:latin typeface="Century Gothic" panose="020B0502020202020204" pitchFamily="34" charset="0"/>
              </a:rPr>
              <a:t>Curriculum </a:t>
            </a:r>
          </a:p>
          <a:p>
            <a:r>
              <a:rPr lang="en-US" sz="1450" dirty="0">
                <a:latin typeface="Century Gothic" panose="020B0502020202020204" pitchFamily="34" charset="0"/>
              </a:rPr>
              <a:t>Play is an integral part of learning, and we believe it’s the most meaningful way for young children to learn. Therefore, play is at the very heart of our Early Years curriculum with children having extended periods of uninterrupted play each day. Our learning environments, both indoors and outdoors, promote independence and a love of learning. Children are able to access resources independently, make choices, follow their own interests and extend their own learning. This results in the children showing high levels of involvement and allows for deeper learning. </a:t>
            </a:r>
          </a:p>
          <a:p>
            <a:r>
              <a:rPr lang="en-US" sz="1450" dirty="0">
                <a:latin typeface="Century Gothic" panose="020B0502020202020204" pitchFamily="34" charset="0"/>
              </a:rPr>
              <a:t>Each year our curriculum is co-created and guided by themes/topic as well as children’s interests and fascinations. In addition to this, we base our curriculum on the EYFS Statutory Framework and ‘Birth to 5 Matters’ guidance. Our curriculum is designed to provide children with the foundational knowledge and understanding, skills, and learning </a:t>
            </a:r>
            <a:r>
              <a:rPr lang="en-US" sz="1450" dirty="0" err="1">
                <a:latin typeface="Century Gothic" panose="020B0502020202020204" pitchFamily="34" charset="0"/>
              </a:rPr>
              <a:t>behaviours</a:t>
            </a:r>
            <a:r>
              <a:rPr lang="en-US" sz="1450" dirty="0">
                <a:latin typeface="Century Gothic" panose="020B0502020202020204" pitchFamily="34" charset="0"/>
              </a:rPr>
              <a:t> that will be built upon when they transition to Year 1. </a:t>
            </a:r>
            <a:r>
              <a:rPr lang="en-US" sz="1450" dirty="0">
                <a:solidFill>
                  <a:srgbClr val="404040"/>
                </a:solidFill>
                <a:latin typeface="Century Gothic" panose="020B0502020202020204" pitchFamily="34" charset="0"/>
              </a:rPr>
              <a:t> </a:t>
            </a:r>
            <a:endParaRPr lang="en-US" sz="1450" b="0" i="0" dirty="0">
              <a:solidFill>
                <a:srgbClr val="404040"/>
              </a:solidFill>
              <a:effectLst/>
              <a:latin typeface="Century Gothic" panose="020B0502020202020204" pitchFamily="34" charset="0"/>
            </a:endParaRPr>
          </a:p>
        </p:txBody>
      </p:sp>
      <p:sp>
        <p:nvSpPr>
          <p:cNvPr id="3" name="Rectangle 2"/>
          <p:cNvSpPr/>
          <p:nvPr/>
        </p:nvSpPr>
        <p:spPr>
          <a:xfrm>
            <a:off x="357051" y="2896383"/>
            <a:ext cx="9100458" cy="338554"/>
          </a:xfrm>
          <a:prstGeom prst="rect">
            <a:avLst/>
          </a:prstGeom>
        </p:spPr>
        <p:txBody>
          <a:bodyPr wrap="square">
            <a:spAutoFit/>
          </a:bodyPr>
          <a:lstStyle/>
          <a:p>
            <a:r>
              <a:rPr lang="en-US" sz="1600" b="1" dirty="0">
                <a:solidFill>
                  <a:schemeClr val="accent3">
                    <a:lumMod val="40000"/>
                    <a:lumOff val="60000"/>
                  </a:schemeClr>
                </a:solidFill>
                <a:latin typeface="Century Gothic" panose="020B0502020202020204" pitchFamily="34" charset="0"/>
              </a:rPr>
              <a:t>We offer a balance of approaches in order to help our children learn: </a:t>
            </a:r>
            <a:endParaRPr lang="en-GB" sz="1600" b="1" dirty="0">
              <a:solidFill>
                <a:schemeClr val="accent3">
                  <a:lumMod val="40000"/>
                  <a:lumOff val="60000"/>
                </a:schemeClr>
              </a:solidFill>
              <a:latin typeface="Century Gothic" panose="020B0502020202020204" pitchFamily="34" charset="0"/>
            </a:endParaRPr>
          </a:p>
        </p:txBody>
      </p:sp>
      <p:sp>
        <p:nvSpPr>
          <p:cNvPr id="4" name="Rectangle 3"/>
          <p:cNvSpPr/>
          <p:nvPr/>
        </p:nvSpPr>
        <p:spPr>
          <a:xfrm>
            <a:off x="357051" y="3329502"/>
            <a:ext cx="4345578" cy="3323987"/>
          </a:xfrm>
          <a:prstGeom prst="rect">
            <a:avLst/>
          </a:prstGeom>
        </p:spPr>
        <p:txBody>
          <a:bodyPr wrap="square">
            <a:spAutoFit/>
          </a:bodyPr>
          <a:lstStyle/>
          <a:p>
            <a:r>
              <a:rPr lang="en-US" sz="1500" b="1" dirty="0">
                <a:solidFill>
                  <a:schemeClr val="accent3">
                    <a:lumMod val="75000"/>
                  </a:schemeClr>
                </a:solidFill>
                <a:latin typeface="Century Gothic" panose="020B0502020202020204" pitchFamily="34" charset="0"/>
              </a:rPr>
              <a:t>Child-led play:</a:t>
            </a:r>
            <a:r>
              <a:rPr lang="en-US" sz="1500" dirty="0">
                <a:latin typeface="Century Gothic" panose="020B0502020202020204" pitchFamily="34" charset="0"/>
              </a:rPr>
              <a:t> children need time to learn through play without interruptions. It is through child-led play that children demonstrate what they’ve learnt and what they understand about a particular topic. Staff are skilled at extending the children’s learning ‘in the moment’ to ensure that learning is of the highest quality and that children make progress in their individual learning journeys. During the children’s play, staff assess what the children need to learn and how they can learn it in that moment, providing quality interactions that are specific to individual need. </a:t>
            </a:r>
            <a:endParaRPr lang="en-GB" sz="1500" dirty="0">
              <a:latin typeface="Century Gothic" panose="020B0502020202020204" pitchFamily="34" charset="0"/>
            </a:endParaRPr>
          </a:p>
        </p:txBody>
      </p:sp>
      <p:sp>
        <p:nvSpPr>
          <p:cNvPr id="5" name="Rectangle 4"/>
          <p:cNvSpPr/>
          <p:nvPr/>
        </p:nvSpPr>
        <p:spPr>
          <a:xfrm>
            <a:off x="4807133" y="3329502"/>
            <a:ext cx="3331027" cy="1246495"/>
          </a:xfrm>
          <a:prstGeom prst="rect">
            <a:avLst/>
          </a:prstGeom>
        </p:spPr>
        <p:txBody>
          <a:bodyPr wrap="square">
            <a:spAutoFit/>
          </a:bodyPr>
          <a:lstStyle/>
          <a:p>
            <a:r>
              <a:rPr lang="en-US" sz="1500" b="1" dirty="0">
                <a:solidFill>
                  <a:schemeClr val="accent3">
                    <a:lumMod val="60000"/>
                    <a:lumOff val="40000"/>
                  </a:schemeClr>
                </a:solidFill>
                <a:latin typeface="Century Gothic" panose="020B0502020202020204" pitchFamily="34" charset="0"/>
              </a:rPr>
              <a:t>Direct teaching:</a:t>
            </a:r>
            <a:r>
              <a:rPr lang="en-US" sz="1500" dirty="0">
                <a:latin typeface="Century Gothic" panose="020B0502020202020204" pitchFamily="34" charset="0"/>
              </a:rPr>
              <a:t> children take part in ‘carpet sessions’ that explicitly teach a skill/knowledge or to share stories, rhymes and poems e.g. phonics/</a:t>
            </a:r>
            <a:r>
              <a:rPr lang="en-US" sz="1500" dirty="0" err="1">
                <a:latin typeface="Century Gothic" panose="020B0502020202020204" pitchFamily="34" charset="0"/>
              </a:rPr>
              <a:t>maths</a:t>
            </a:r>
            <a:r>
              <a:rPr lang="en-US" sz="1500" dirty="0">
                <a:latin typeface="Century Gothic" panose="020B0502020202020204" pitchFamily="34" charset="0"/>
              </a:rPr>
              <a:t>. </a:t>
            </a:r>
            <a:endParaRPr lang="en-GB" sz="1500" dirty="0">
              <a:latin typeface="Century Gothic" panose="020B0502020202020204" pitchFamily="34" charset="0"/>
            </a:endParaRPr>
          </a:p>
        </p:txBody>
      </p:sp>
      <p:sp>
        <p:nvSpPr>
          <p:cNvPr id="6" name="Rectangle 5"/>
          <p:cNvSpPr/>
          <p:nvPr/>
        </p:nvSpPr>
        <p:spPr>
          <a:xfrm>
            <a:off x="8138160" y="3329502"/>
            <a:ext cx="3801292" cy="2416046"/>
          </a:xfrm>
          <a:prstGeom prst="rect">
            <a:avLst/>
          </a:prstGeom>
        </p:spPr>
        <p:txBody>
          <a:bodyPr wrap="square">
            <a:spAutoFit/>
          </a:bodyPr>
          <a:lstStyle/>
          <a:p>
            <a:r>
              <a:rPr lang="en-US" sz="1500" b="1" dirty="0">
                <a:solidFill>
                  <a:schemeClr val="accent3">
                    <a:lumMod val="50000"/>
                  </a:schemeClr>
                </a:solidFill>
                <a:latin typeface="Century Gothic" panose="020B0502020202020204" pitchFamily="34" charset="0"/>
              </a:rPr>
              <a:t>Adult-led activities:</a:t>
            </a:r>
            <a:r>
              <a:rPr lang="en-US" sz="1500" dirty="0">
                <a:solidFill>
                  <a:schemeClr val="accent3">
                    <a:lumMod val="50000"/>
                  </a:schemeClr>
                </a:solidFill>
                <a:latin typeface="Century Gothic" panose="020B0502020202020204" pitchFamily="34" charset="0"/>
              </a:rPr>
              <a:t> </a:t>
            </a:r>
            <a:r>
              <a:rPr lang="en-US" sz="1500" dirty="0">
                <a:latin typeface="Century Gothic" panose="020B0502020202020204" pitchFamily="34" charset="0"/>
              </a:rPr>
              <a:t>staff target children that need a little support and modelling by engaging them in a playful activities that have a specific learning focus e.g. speaking in sentences through oral storytelling with props.</a:t>
            </a:r>
          </a:p>
          <a:p>
            <a:r>
              <a:rPr lang="en-US" sz="1500" dirty="0">
                <a:latin typeface="Century Gothic" panose="020B0502020202020204" pitchFamily="34" charset="0"/>
              </a:rPr>
              <a:t>The adults may also guild the play by using specific resources and providing specific quality interactions.</a:t>
            </a:r>
            <a:r>
              <a:rPr lang="en-US" sz="1600" dirty="0">
                <a:latin typeface="Century Gothic" panose="020B0502020202020204" pitchFamily="34" charset="0"/>
              </a:rPr>
              <a:t> </a:t>
            </a:r>
            <a:endParaRPr lang="en-GB" sz="1600" dirty="0">
              <a:latin typeface="Century Gothic" panose="020B0502020202020204" pitchFamily="34"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0284" y="4662210"/>
            <a:ext cx="1430494" cy="2022550"/>
          </a:xfrm>
          <a:prstGeom prst="rect">
            <a:avLst/>
          </a:prstGeom>
        </p:spPr>
      </p:pic>
    </p:spTree>
    <p:extLst>
      <p:ext uri="{BB962C8B-B14F-4D97-AF65-F5344CB8AC3E}">
        <p14:creationId xmlns:p14="http://schemas.microsoft.com/office/powerpoint/2010/main" val="257928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9634" y="282464"/>
            <a:ext cx="7996100" cy="461665"/>
          </a:xfrm>
          <a:prstGeom prst="rect">
            <a:avLst/>
          </a:prstGeom>
          <a:noFill/>
        </p:spPr>
        <p:txBody>
          <a:bodyPr wrap="none" rtlCol="0">
            <a:spAutoFit/>
          </a:bodyPr>
          <a:lstStyle/>
          <a:p>
            <a:r>
              <a:rPr lang="en-GB" sz="2400" b="1" dirty="0">
                <a:solidFill>
                  <a:srgbClr val="FF0000"/>
                </a:solidFill>
                <a:latin typeface="Century Gothic" panose="020B0502020202020204" pitchFamily="34" charset="0"/>
              </a:rPr>
              <a:t>The Continuous Provision – Common Play Behaviours</a:t>
            </a:r>
          </a:p>
        </p:txBody>
      </p:sp>
      <p:sp>
        <p:nvSpPr>
          <p:cNvPr id="3" name="Rectangle 2"/>
          <p:cNvSpPr/>
          <p:nvPr/>
        </p:nvSpPr>
        <p:spPr>
          <a:xfrm>
            <a:off x="509450" y="878783"/>
            <a:ext cx="10763795" cy="830997"/>
          </a:xfrm>
          <a:prstGeom prst="rect">
            <a:avLst/>
          </a:prstGeom>
        </p:spPr>
        <p:txBody>
          <a:bodyPr wrap="square">
            <a:spAutoFit/>
          </a:bodyPr>
          <a:lstStyle/>
          <a:p>
            <a:r>
              <a:rPr lang="en-US" sz="1600" dirty="0">
                <a:latin typeface="Century Gothic" panose="020B0502020202020204" pitchFamily="34" charset="0"/>
              </a:rPr>
              <a:t>The purpose of an effective continuous provision is </a:t>
            </a:r>
            <a:r>
              <a:rPr lang="en-US" sz="1600" b="1" dirty="0">
                <a:latin typeface="Century Gothic" panose="020B0502020202020204" pitchFamily="34" charset="0"/>
              </a:rPr>
              <a:t>to offer children a constant environment that is safe for them to explore whilst challenging their learning</a:t>
            </a:r>
            <a:r>
              <a:rPr lang="en-US" sz="1600" dirty="0">
                <a:latin typeface="Century Gothic" panose="020B0502020202020204" pitchFamily="34" charset="0"/>
              </a:rPr>
              <a:t>. It should allow children the freedom to explore and become independent in making choices.</a:t>
            </a:r>
            <a:endParaRPr lang="en-GB" sz="1600" dirty="0">
              <a:latin typeface="Century Gothic" panose="020B0502020202020204" pitchFamily="34" charset="0"/>
            </a:endParaRPr>
          </a:p>
        </p:txBody>
      </p:sp>
      <p:sp>
        <p:nvSpPr>
          <p:cNvPr id="4" name="Rectangle 3"/>
          <p:cNvSpPr/>
          <p:nvPr/>
        </p:nvSpPr>
        <p:spPr>
          <a:xfrm>
            <a:off x="509449" y="1802113"/>
            <a:ext cx="8046722" cy="2554545"/>
          </a:xfrm>
          <a:prstGeom prst="rect">
            <a:avLst/>
          </a:prstGeom>
        </p:spPr>
        <p:txBody>
          <a:bodyPr wrap="square">
            <a:spAutoFit/>
          </a:bodyPr>
          <a:lstStyle/>
          <a:p>
            <a:r>
              <a:rPr lang="en-US" sz="1600" dirty="0">
                <a:latin typeface="Century Gothic" panose="020B0502020202020204" pitchFamily="34" charset="0"/>
              </a:rPr>
              <a:t>Children thrive within environments that support their individual and diverse development needs. Enabling Environments offer children security, comfort, choice, engagement and opportunity. Children’s learning is best supported when they have opportunities which allow for movement and action, creativity and imagination, independence and collaboration. Time outdoors benefits children by offering unique opportunities. Open-ended resources enable children to access and combine processes of development and learning. Inclusive spaces are nurturing and supportive of all children. Within an enabling environment, knowledgeable practitioners </a:t>
            </a:r>
            <a:r>
              <a:rPr lang="en-US" sz="1600" dirty="0" err="1">
                <a:latin typeface="Century Gothic" panose="020B0502020202020204" pitchFamily="34" charset="0"/>
              </a:rPr>
              <a:t>optimise</a:t>
            </a:r>
            <a:r>
              <a:rPr lang="en-US" sz="1600" dirty="0">
                <a:latin typeface="Century Gothic" panose="020B0502020202020204" pitchFamily="34" charset="0"/>
              </a:rPr>
              <a:t> the development and learning potential of every child. </a:t>
            </a:r>
            <a:endParaRPr lang="en-GB" sz="1600" dirty="0">
              <a:latin typeface="Century Gothic" panose="020B0502020202020204" pitchFamily="34" charset="0"/>
            </a:endParaRPr>
          </a:p>
        </p:txBody>
      </p:sp>
      <p:sp>
        <p:nvSpPr>
          <p:cNvPr id="5" name="Rectangle 4"/>
          <p:cNvSpPr/>
          <p:nvPr/>
        </p:nvSpPr>
        <p:spPr>
          <a:xfrm>
            <a:off x="509449" y="4837294"/>
            <a:ext cx="10933614" cy="1200329"/>
          </a:xfrm>
          <a:prstGeom prst="rect">
            <a:avLst/>
          </a:prstGeom>
        </p:spPr>
        <p:txBody>
          <a:bodyPr wrap="square">
            <a:spAutoFit/>
          </a:bodyPr>
          <a:lstStyle/>
          <a:p>
            <a:r>
              <a:rPr lang="en-US" dirty="0">
                <a:latin typeface="Century Gothic" panose="020B0502020202020204" pitchFamily="34" charset="0"/>
              </a:rPr>
              <a:t>This is a tool to ensure challenge for all learners using Continuous Provision and to add resources through the year. The resources facilitate the skills and are not defined to a particular level of skill but provides ideas of how to layer resources up into Continuous Provision as the children’s skills develop in each area.</a:t>
            </a:r>
            <a:endParaRPr lang="en-GB" dirty="0">
              <a:latin typeface="Century Gothic" panose="020B0502020202020204" pitchFamily="34" charset="0"/>
            </a:endParaRPr>
          </a:p>
        </p:txBody>
      </p:sp>
      <p:sp>
        <p:nvSpPr>
          <p:cNvPr id="6" name="TextBox 5"/>
          <p:cNvSpPr txBox="1"/>
          <p:nvPr/>
        </p:nvSpPr>
        <p:spPr>
          <a:xfrm>
            <a:off x="509449" y="4500814"/>
            <a:ext cx="3049233" cy="369332"/>
          </a:xfrm>
          <a:prstGeom prst="rect">
            <a:avLst/>
          </a:prstGeom>
          <a:noFill/>
        </p:spPr>
        <p:txBody>
          <a:bodyPr wrap="none" rtlCol="0">
            <a:spAutoFit/>
          </a:bodyPr>
          <a:lstStyle/>
          <a:p>
            <a:r>
              <a:rPr lang="en-GB" b="1" dirty="0">
                <a:solidFill>
                  <a:srgbClr val="FF0000"/>
                </a:solidFill>
                <a:latin typeface="Century Gothic" panose="020B0502020202020204" pitchFamily="34" charset="0"/>
              </a:rPr>
              <a:t>Common Play Behaviours</a:t>
            </a:r>
          </a:p>
        </p:txBody>
      </p:sp>
      <p:pic>
        <p:nvPicPr>
          <p:cNvPr id="7" name="Picture 6" descr="C:\Users\NGregg\AppData\Local\Microsoft\Windows\INetCache\Content.MSO\1E38937D.tmp"/>
          <p:cNvPicPr/>
          <p:nvPr/>
        </p:nvPicPr>
        <p:blipFill>
          <a:blip r:embed="rId2">
            <a:extLst>
              <a:ext uri="{28A0092B-C50C-407E-A947-70E740481C1C}">
                <a14:useLocalDpi xmlns:a14="http://schemas.microsoft.com/office/drawing/2010/main" val="0"/>
              </a:ext>
            </a:extLst>
          </a:blip>
          <a:srcRect/>
          <a:stretch>
            <a:fillRect/>
          </a:stretch>
        </p:blipFill>
        <p:spPr bwMode="auto">
          <a:xfrm>
            <a:off x="8556171" y="2190416"/>
            <a:ext cx="3117669" cy="1154695"/>
          </a:xfrm>
          <a:prstGeom prst="rect">
            <a:avLst/>
          </a:prstGeom>
          <a:noFill/>
          <a:ln>
            <a:noFill/>
          </a:ln>
        </p:spPr>
      </p:pic>
    </p:spTree>
    <p:extLst>
      <p:ext uri="{BB962C8B-B14F-4D97-AF65-F5344CB8AC3E}">
        <p14:creationId xmlns:p14="http://schemas.microsoft.com/office/powerpoint/2010/main" val="6170770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2515" y="257275"/>
            <a:ext cx="9183187" cy="3773341"/>
          </a:xfrm>
          <a:prstGeom prst="rect">
            <a:avLst/>
          </a:prstGeom>
        </p:spPr>
        <p:txBody>
          <a:bodyPr wrap="square">
            <a:spAutoFit/>
          </a:bodyPr>
          <a:lstStyle/>
          <a:p>
            <a:pPr algn="just" fontAlgn="t">
              <a:lnSpc>
                <a:spcPct val="115000"/>
              </a:lnSpc>
              <a:spcAft>
                <a:spcPts val="0"/>
              </a:spcAft>
            </a:pPr>
            <a:r>
              <a:rPr lang="en-GB" sz="2800" b="1" dirty="0">
                <a:solidFill>
                  <a:srgbClr val="00B050"/>
                </a:solidFill>
                <a:latin typeface="Century Gothic" panose="020B0502020202020204" pitchFamily="34" charset="0"/>
                <a:ea typeface="Times New Roman" panose="02020603050405020304" pitchFamily="18" charset="0"/>
                <a:cs typeface="Arial" panose="020B0604020202020204" pitchFamily="34" charset="0"/>
              </a:rPr>
              <a:t>Parent/carers partnership</a:t>
            </a:r>
            <a:endParaRPr lang="en-GB" sz="1600" b="1" dirty="0">
              <a:solidFill>
                <a:srgbClr val="00B050"/>
              </a:solidFill>
              <a:latin typeface="Century Gothic" panose="020B0502020202020204" pitchFamily="34" charset="0"/>
              <a:ea typeface="Calibri" panose="020F0502020204030204" pitchFamily="34" charset="0"/>
              <a:cs typeface="Twinkl" panose="020B0604020202020204" charset="0"/>
            </a:endParaRPr>
          </a:p>
          <a:p>
            <a:pPr algn="just" fontAlgn="t">
              <a:lnSpc>
                <a:spcPct val="115000"/>
              </a:lnSpc>
              <a:spcAft>
                <a:spcPts val="0"/>
              </a:spcAft>
            </a:pPr>
            <a:endParaRPr lang="en-GB" dirty="0">
              <a:latin typeface="Century Gothic" panose="020B0502020202020204" pitchFamily="34" charset="0"/>
              <a:ea typeface="Times New Roman" panose="02020603050405020304" pitchFamily="18" charset="0"/>
              <a:cs typeface="Arial" panose="020B0604020202020204" pitchFamily="34" charset="0"/>
            </a:endParaRPr>
          </a:p>
          <a:p>
            <a:pPr algn="just" fontAlgn="t">
              <a:lnSpc>
                <a:spcPct val="115000"/>
              </a:lnSpc>
              <a:spcAft>
                <a:spcPts val="0"/>
              </a:spcAft>
            </a:pPr>
            <a:r>
              <a:rPr lang="en-GB" dirty="0">
                <a:latin typeface="Century Gothic" panose="020B0502020202020204" pitchFamily="34" charset="0"/>
                <a:ea typeface="Times New Roman" panose="02020603050405020304" pitchFamily="18" charset="0"/>
                <a:cs typeface="Arial" panose="020B0604020202020204" pitchFamily="34" charset="0"/>
              </a:rPr>
              <a:t>Our early year’s team recognise parents’/carer’s commitment to their children’s early development and education and give priority to working as partners. The early year’s team are available for parents/carers at the beginning and end of every session, parents/carers have access to their own Google Classrooms page where they can keep up to date with their child’s learning and have communication with the class teacher. There are also opportunities to meet with the class teacher to discuss the children’s learning journey and next steps as well as regular invitations for ‘Stay and Play’ sessions focusing on a specific area of learning within the EYFS.</a:t>
            </a:r>
            <a:endParaRPr lang="en-GB" sz="1100" dirty="0">
              <a:effectLst/>
              <a:latin typeface="Century Gothic" panose="020B0502020202020204" pitchFamily="34" charset="0"/>
              <a:ea typeface="Calibri" panose="020F0502020204030204" pitchFamily="34" charset="0"/>
              <a:cs typeface="Twinkl" panose="020B0604020202020204" charset="0"/>
            </a:endParaRPr>
          </a:p>
        </p:txBody>
      </p:sp>
      <p:pic>
        <p:nvPicPr>
          <p:cNvPr id="3" name="Picture 2" descr="Kids Clipart Handshake - Kid Handshake Clipart, HD Png Download ,  Transparent Png Image - PNGitem"/>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23714" y="257275"/>
            <a:ext cx="1827530" cy="1545399"/>
          </a:xfrm>
          <a:prstGeom prst="rect">
            <a:avLst/>
          </a:prstGeom>
          <a:noFill/>
          <a:ln>
            <a:noFill/>
          </a:ln>
        </p:spPr>
      </p:pic>
    </p:spTree>
    <p:extLst>
      <p:ext uri="{BB962C8B-B14F-4D97-AF65-F5344CB8AC3E}">
        <p14:creationId xmlns:p14="http://schemas.microsoft.com/office/powerpoint/2010/main" val="13990375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2696" y="313509"/>
            <a:ext cx="7955281" cy="523220"/>
          </a:xfrm>
          <a:prstGeom prst="rect">
            <a:avLst/>
          </a:prstGeom>
          <a:noFill/>
        </p:spPr>
        <p:txBody>
          <a:bodyPr wrap="square" rtlCol="0">
            <a:spAutoFit/>
          </a:bodyPr>
          <a:lstStyle/>
          <a:p>
            <a:r>
              <a:rPr lang="en-GB" sz="2800" b="1" dirty="0">
                <a:solidFill>
                  <a:srgbClr val="FFCC66"/>
                </a:solidFill>
                <a:latin typeface="Century Gothic" panose="020B0502020202020204" pitchFamily="34" charset="0"/>
              </a:rPr>
              <a:t>Floor Book</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457198" y="1205355"/>
            <a:ext cx="3252242" cy="243918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3813943" y="1205354"/>
            <a:ext cx="3252244" cy="2439183"/>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457198" y="3798022"/>
            <a:ext cx="3252243" cy="243918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3813943" y="3798022"/>
            <a:ext cx="3252244" cy="2439183"/>
          </a:xfrm>
          <a:prstGeom prst="rect">
            <a:avLst/>
          </a:prstGeom>
        </p:spPr>
      </p:pic>
      <p:sp>
        <p:nvSpPr>
          <p:cNvPr id="7" name="TextBox 6"/>
          <p:cNvSpPr txBox="1"/>
          <p:nvPr/>
        </p:nvSpPr>
        <p:spPr>
          <a:xfrm>
            <a:off x="7170687" y="1205354"/>
            <a:ext cx="4558937" cy="2800767"/>
          </a:xfrm>
          <a:prstGeom prst="rect">
            <a:avLst/>
          </a:prstGeom>
          <a:noFill/>
        </p:spPr>
        <p:txBody>
          <a:bodyPr wrap="square" rtlCol="0">
            <a:spAutoFit/>
          </a:bodyPr>
          <a:lstStyle/>
          <a:p>
            <a:r>
              <a:rPr lang="en-GB" sz="1600" dirty="0">
                <a:latin typeface="Century Gothic" panose="020B0502020202020204" pitchFamily="34" charset="0"/>
              </a:rPr>
              <a:t>In the nursery we have a floor book where we evidence what learning has been taking place. This evidence can be photos of the children’s work, experiences, knowledge and skills. It also includes descriptions of the children’s topic/themed learning as well as the children’s own learning and interests, it also includes vocabulary and the voice of the children.</a:t>
            </a:r>
          </a:p>
          <a:p>
            <a:endParaRPr lang="en-GB" sz="1600" dirty="0">
              <a:latin typeface="Century Gothic" panose="020B0502020202020204" pitchFamily="34" charset="0"/>
            </a:endParaRPr>
          </a:p>
          <a:p>
            <a:endParaRPr lang="en-GB" sz="1600" dirty="0">
              <a:latin typeface="Century Gothic" panose="020B0502020202020204" pitchFamily="34" charset="0"/>
            </a:endParaRPr>
          </a:p>
        </p:txBody>
      </p:sp>
    </p:spTree>
    <p:extLst>
      <p:ext uri="{BB962C8B-B14F-4D97-AF65-F5344CB8AC3E}">
        <p14:creationId xmlns:p14="http://schemas.microsoft.com/office/powerpoint/2010/main" val="2941713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2295" y="331317"/>
            <a:ext cx="11070659" cy="584775"/>
          </a:xfrm>
          <a:prstGeom prst="rect">
            <a:avLst/>
          </a:prstGeom>
        </p:spPr>
        <p:txBody>
          <a:bodyPr wrap="none">
            <a:spAutoFit/>
          </a:bodyPr>
          <a:lstStyle/>
          <a:p>
            <a:pPr lvl="0" algn="ctr" defTabSz="914400" eaLnBrk="0" fontAlgn="base" hangingPunct="0">
              <a:spcBef>
                <a:spcPct val="0"/>
              </a:spcBef>
              <a:spcAft>
                <a:spcPct val="0"/>
              </a:spcAft>
              <a:defRPr/>
            </a:pPr>
            <a:r>
              <a:rPr lang="en-GB" sz="3200" b="1" dirty="0">
                <a:solidFill>
                  <a:srgbClr val="FFC000"/>
                </a:solidFill>
                <a:latin typeface="Century Gothic" panose="020B0502020202020204" pitchFamily="34" charset="0"/>
                <a:cs typeface="Arial" charset="0"/>
              </a:rPr>
              <a:t>Attending Nursery at Howitt Primary Community School</a:t>
            </a:r>
          </a:p>
        </p:txBody>
      </p:sp>
      <p:sp>
        <p:nvSpPr>
          <p:cNvPr id="3" name="Rectangle 2"/>
          <p:cNvSpPr/>
          <p:nvPr/>
        </p:nvSpPr>
        <p:spPr>
          <a:xfrm>
            <a:off x="587827" y="1250910"/>
            <a:ext cx="6544491" cy="1200329"/>
          </a:xfrm>
          <a:prstGeom prst="rect">
            <a:avLst/>
          </a:prstGeom>
        </p:spPr>
        <p:txBody>
          <a:bodyPr wrap="square">
            <a:spAutoFit/>
          </a:bodyPr>
          <a:lstStyle/>
          <a:p>
            <a:pPr>
              <a:defRPr/>
            </a:pPr>
            <a:r>
              <a:rPr lang="en-GB" sz="2400" b="1" dirty="0">
                <a:latin typeface="Century Gothic" panose="020B0502020202020204" pitchFamily="34" charset="0"/>
                <a:cs typeface="Arial" charset="0"/>
              </a:rPr>
              <a:t>Morning Nursery: 8.30am – 11.30am</a:t>
            </a:r>
          </a:p>
          <a:p>
            <a:pPr>
              <a:defRPr/>
            </a:pPr>
            <a:r>
              <a:rPr lang="en-GB" sz="2400" b="1" dirty="0">
                <a:latin typeface="Century Gothic" panose="020B0502020202020204" pitchFamily="34" charset="0"/>
                <a:cs typeface="Arial" charset="0"/>
              </a:rPr>
              <a:t>Afternoon Nursery: 12.30pm – 3.30pm</a:t>
            </a:r>
          </a:p>
          <a:p>
            <a:pPr>
              <a:defRPr/>
            </a:pPr>
            <a:r>
              <a:rPr lang="en-GB" sz="2400" b="1" dirty="0">
                <a:latin typeface="Century Gothic" panose="020B0502020202020204" pitchFamily="34" charset="0"/>
                <a:cs typeface="Arial" charset="0"/>
              </a:rPr>
              <a:t>All Day: 8:30am – 3:30pm</a:t>
            </a:r>
          </a:p>
        </p:txBody>
      </p:sp>
      <p:pic>
        <p:nvPicPr>
          <p:cNvPr id="5" name="Picture 4" descr="Alarm Clock Clipart Free Stock Photo - Public Domain Pictures | Clock  clipart, Clock, Clip art freebie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1119" y="1017164"/>
            <a:ext cx="1500362" cy="1465895"/>
          </a:xfrm>
          <a:prstGeom prst="rect">
            <a:avLst/>
          </a:prstGeom>
          <a:noFill/>
          <a:ln>
            <a:noFill/>
          </a:ln>
        </p:spPr>
      </p:pic>
      <p:sp>
        <p:nvSpPr>
          <p:cNvPr id="7" name="TextBox 6">
            <a:extLst>
              <a:ext uri="{FF2B5EF4-FFF2-40B4-BE49-F238E27FC236}">
                <a16:creationId xmlns:a16="http://schemas.microsoft.com/office/drawing/2014/main" id="{39A1142F-4F9C-F93E-8F96-151A5EA859FC}"/>
              </a:ext>
            </a:extLst>
          </p:cNvPr>
          <p:cNvSpPr txBox="1"/>
          <p:nvPr/>
        </p:nvSpPr>
        <p:spPr>
          <a:xfrm>
            <a:off x="304906" y="2786057"/>
            <a:ext cx="11582187" cy="3539430"/>
          </a:xfrm>
          <a:prstGeom prst="rect">
            <a:avLst/>
          </a:prstGeom>
          <a:noFill/>
        </p:spPr>
        <p:txBody>
          <a:bodyPr wrap="square">
            <a:spAutoFit/>
          </a:bodyPr>
          <a:lstStyle/>
          <a:p>
            <a:r>
              <a:rPr lang="en-GB" sz="1400" dirty="0"/>
              <a:t>In England, from September 2025, eligible working parents can access 30 hours of government-funded childcare per week for children aged 9 months to under five years old. This builds on the existing entitlement of 15 hours for all 3 and 4-year-olds, and provides 15 hours for some 2-year-olds. The entitlement is available for 38 weeks of the year, though some providers may offer a "stretched" model. You must meet specific eligibility criteria for the 30-hour entitlement, and you need to apply online at GOV.UK. </a:t>
            </a:r>
          </a:p>
          <a:p>
            <a:r>
              <a:rPr lang="en-GB" sz="1400" b="1" u="sng" dirty="0"/>
              <a:t>For Children Aged 9 Months to 4 Years Old</a:t>
            </a:r>
          </a:p>
          <a:p>
            <a:r>
              <a:rPr lang="en-GB" sz="1400" dirty="0"/>
              <a:t>30 Hours Funding: Starting September 2025, eligible working parents can get up to 30 hours of funded childcare. </a:t>
            </a:r>
          </a:p>
          <a:p>
            <a:r>
              <a:rPr lang="en-GB" sz="1400" dirty="0"/>
              <a:t>Eligibility: You must meet certain criteria to be eligible for the 30-hour entitlement. </a:t>
            </a:r>
          </a:p>
          <a:p>
            <a:r>
              <a:rPr lang="en-GB" sz="1400" dirty="0"/>
              <a:t>Application: Apply online via the GOV.UK website after checking your eligibility. </a:t>
            </a:r>
          </a:p>
          <a:p>
            <a:r>
              <a:rPr lang="en-GB" sz="1400" b="1" u="sng" dirty="0"/>
              <a:t>For Children Aged 3 and 4 Years Old </a:t>
            </a:r>
          </a:p>
          <a:p>
            <a:r>
              <a:rPr lang="en-GB" sz="1400" dirty="0"/>
              <a:t>15 Hours Funding: All children in England are entitled to 15 hours of free early education.</a:t>
            </a:r>
          </a:p>
          <a:p>
            <a:r>
              <a:rPr lang="en-GB" sz="1400" b="1" u="sng" dirty="0"/>
              <a:t>For Children Aged 2 Years Old </a:t>
            </a:r>
          </a:p>
          <a:p>
            <a:r>
              <a:rPr lang="en-GB" sz="1400" dirty="0"/>
              <a:t>15 Hours Funding: Some 2-year-olds are entitled to 15 hours of funded childcare, particularly if their families receive certain government support.</a:t>
            </a:r>
          </a:p>
          <a:p>
            <a:r>
              <a:rPr lang="en-GB" sz="1400" dirty="0"/>
              <a:t>Where to Find More Information</a:t>
            </a:r>
          </a:p>
          <a:p>
            <a:r>
              <a:rPr lang="en-GB" sz="1400" dirty="0"/>
              <a:t>Visit the GOV.UK website to find out more about eligibility and how to apply. </a:t>
            </a:r>
          </a:p>
          <a:p>
            <a:r>
              <a:rPr lang="en-GB" sz="1400" dirty="0"/>
              <a:t>Check with your local council for details specific to your area. </a:t>
            </a:r>
          </a:p>
          <a:p>
            <a:r>
              <a:rPr lang="en-GB" sz="1400" dirty="0"/>
              <a:t>For information on childcare in other parts of the UK, visit the relevant section of GOV.UK. </a:t>
            </a:r>
          </a:p>
        </p:txBody>
      </p:sp>
    </p:spTree>
    <p:extLst>
      <p:ext uri="{BB962C8B-B14F-4D97-AF65-F5344CB8AC3E}">
        <p14:creationId xmlns:p14="http://schemas.microsoft.com/office/powerpoint/2010/main" val="329793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7842" y="383569"/>
            <a:ext cx="2452916" cy="584775"/>
          </a:xfrm>
          <a:prstGeom prst="rect">
            <a:avLst/>
          </a:prstGeom>
        </p:spPr>
        <p:txBody>
          <a:bodyPr wrap="none">
            <a:spAutoFit/>
          </a:bodyPr>
          <a:lstStyle/>
          <a:p>
            <a:r>
              <a:rPr lang="en-GB" sz="3200" b="1" dirty="0">
                <a:solidFill>
                  <a:srgbClr val="FF0000"/>
                </a:solidFill>
                <a:latin typeface="Century Gothic" panose="020B0502020202020204" pitchFamily="34" charset="0"/>
              </a:rPr>
              <a:t>Snack Time</a:t>
            </a:r>
            <a:endParaRPr lang="en-GB" sz="3200" b="1" dirty="0">
              <a:latin typeface="Century Gothic" panose="020B0502020202020204" pitchFamily="34" charset="0"/>
            </a:endParaRPr>
          </a:p>
        </p:txBody>
      </p:sp>
      <p:sp>
        <p:nvSpPr>
          <p:cNvPr id="4" name="Rectangle 3"/>
          <p:cNvSpPr/>
          <p:nvPr/>
        </p:nvSpPr>
        <p:spPr>
          <a:xfrm>
            <a:off x="574766" y="968344"/>
            <a:ext cx="10946674" cy="4154984"/>
          </a:xfrm>
          <a:prstGeom prst="rect">
            <a:avLst/>
          </a:prstGeom>
        </p:spPr>
        <p:txBody>
          <a:bodyPr wrap="square">
            <a:spAutoFit/>
          </a:bodyPr>
          <a:lstStyle/>
          <a:p>
            <a:pPr lvl="0" algn="ctr" eaLnBrk="0" fontAlgn="base" hangingPunct="0">
              <a:spcBef>
                <a:spcPct val="0"/>
              </a:spcBef>
              <a:spcAft>
                <a:spcPct val="0"/>
              </a:spcAft>
            </a:pPr>
            <a:r>
              <a:rPr lang="en-GB" altLang="en-US" sz="2000" dirty="0">
                <a:latin typeface="Century Gothic" panose="020B0502020202020204" pitchFamily="34" charset="0"/>
                <a:ea typeface="Calibri" panose="020F0502020204030204" pitchFamily="34" charset="0"/>
                <a:cs typeface="Times New Roman" panose="02020603050405020304" pitchFamily="18" charset="0"/>
              </a:rPr>
              <a:t>All the children in nursery have access to snack and drinks. We encourage the children to be independent with their snack time and can choose when they have snack and how much they have.</a:t>
            </a:r>
            <a:endParaRPr lang="en-GB" altLang="en-US" sz="2000" dirty="0">
              <a:latin typeface="Century Gothic" panose="020B0502020202020204" pitchFamily="34" charset="0"/>
            </a:endParaRPr>
          </a:p>
          <a:p>
            <a:pPr lvl="0" algn="ctr" eaLnBrk="0" fontAlgn="base" hangingPunct="0">
              <a:spcBef>
                <a:spcPct val="0"/>
              </a:spcBef>
              <a:spcAft>
                <a:spcPct val="0"/>
              </a:spcAft>
            </a:pPr>
            <a:r>
              <a:rPr lang="en-GB" altLang="en-US" sz="2000" dirty="0">
                <a:latin typeface="Century Gothic" panose="020B0502020202020204" pitchFamily="34" charset="0"/>
                <a:ea typeface="Calibri" panose="020F0502020204030204" pitchFamily="34" charset="0"/>
                <a:cs typeface="Times New Roman" panose="02020603050405020304" pitchFamily="18" charset="0"/>
              </a:rPr>
              <a:t>The snack time area is a place where they can refuel, socialise with friends and show their independence skills in managing their eating habits.</a:t>
            </a:r>
            <a:endParaRPr lang="en-GB" altLang="en-US" sz="2000" dirty="0">
              <a:latin typeface="Century Gothic" panose="020B0502020202020204" pitchFamily="34" charset="0"/>
            </a:endParaRPr>
          </a:p>
          <a:p>
            <a:pPr lvl="0" algn="ctr" eaLnBrk="0" fontAlgn="base" hangingPunct="0">
              <a:spcBef>
                <a:spcPct val="0"/>
              </a:spcBef>
              <a:spcAft>
                <a:spcPct val="0"/>
              </a:spcAft>
            </a:pPr>
            <a:r>
              <a:rPr lang="en-GB" altLang="en-US" sz="2000" dirty="0">
                <a:latin typeface="Century Gothic" panose="020B0502020202020204" pitchFamily="34" charset="0"/>
                <a:ea typeface="Calibri" panose="020F0502020204030204" pitchFamily="34" charset="0"/>
                <a:cs typeface="Times New Roman" panose="02020603050405020304" pitchFamily="18" charset="0"/>
              </a:rPr>
              <a:t>We provide healthy snacks including fruits, vegetables, crackers, bead sticks, </a:t>
            </a:r>
          </a:p>
          <a:p>
            <a:pPr lvl="0" algn="ctr" eaLnBrk="0" fontAlgn="base" hangingPunct="0">
              <a:spcBef>
                <a:spcPct val="0"/>
              </a:spcBef>
              <a:spcAft>
                <a:spcPct val="0"/>
              </a:spcAft>
            </a:pPr>
            <a:r>
              <a:rPr lang="en-GB" altLang="en-US" sz="2000" dirty="0">
                <a:latin typeface="Century Gothic" panose="020B0502020202020204" pitchFamily="34" charset="0"/>
                <a:ea typeface="Calibri" panose="020F0502020204030204" pitchFamily="34" charset="0"/>
                <a:cs typeface="Times New Roman" panose="02020603050405020304" pitchFamily="18" charset="0"/>
              </a:rPr>
              <a:t>cheese etc.</a:t>
            </a:r>
            <a:endParaRPr lang="en-GB" altLang="en-US" sz="2000" dirty="0">
              <a:latin typeface="Century Gothic" panose="020B0502020202020204" pitchFamily="34" charset="0"/>
            </a:endParaRPr>
          </a:p>
          <a:p>
            <a:pPr lvl="0" algn="ctr" eaLnBrk="0" fontAlgn="base" hangingPunct="0">
              <a:spcBef>
                <a:spcPct val="0"/>
              </a:spcBef>
              <a:spcAft>
                <a:spcPct val="0"/>
              </a:spcAft>
            </a:pPr>
            <a:r>
              <a:rPr lang="en-GB" altLang="en-US" sz="2800" b="1" dirty="0">
                <a:solidFill>
                  <a:srgbClr val="FFFF00"/>
                </a:solidFill>
                <a:latin typeface="Century Gothic" panose="020B0502020202020204" pitchFamily="34" charset="0"/>
                <a:ea typeface="Calibri" panose="020F0502020204030204" pitchFamily="34" charset="0"/>
                <a:cs typeface="Times New Roman" panose="02020603050405020304" pitchFamily="18" charset="0"/>
              </a:rPr>
              <a:t>To keep the variety of snack we offer the children we ask for a voluntary contribution of a £1 a week.</a:t>
            </a:r>
            <a:endParaRPr lang="en-GB" altLang="en-US" sz="2800" dirty="0">
              <a:solidFill>
                <a:srgbClr val="FFFF00"/>
              </a:solidFill>
              <a:latin typeface="Century Gothic" panose="020B0502020202020204" pitchFamily="34" charset="0"/>
            </a:endParaRPr>
          </a:p>
          <a:p>
            <a:pPr lvl="0" algn="ctr" eaLnBrk="0" fontAlgn="base" hangingPunct="0">
              <a:spcBef>
                <a:spcPct val="0"/>
              </a:spcBef>
              <a:spcAft>
                <a:spcPct val="0"/>
              </a:spcAft>
            </a:pPr>
            <a:r>
              <a:rPr lang="en-GB" altLang="en-US" sz="2000" dirty="0">
                <a:latin typeface="Century Gothic" panose="020B0502020202020204" pitchFamily="34" charset="0"/>
                <a:ea typeface="Calibri" panose="020F0502020204030204" pitchFamily="34" charset="0"/>
                <a:cs typeface="Times New Roman" panose="02020603050405020304" pitchFamily="18" charset="0"/>
              </a:rPr>
              <a:t>Thank you</a:t>
            </a:r>
          </a:p>
          <a:p>
            <a:pPr lvl="0" algn="ctr" eaLnBrk="0" fontAlgn="base" hangingPunct="0">
              <a:spcBef>
                <a:spcPct val="0"/>
              </a:spcBef>
              <a:spcAft>
                <a:spcPct val="0"/>
              </a:spcAft>
            </a:pPr>
            <a:r>
              <a:rPr lang="en-GB" altLang="en-US" sz="2000" dirty="0">
                <a:latin typeface="Century Gothic" panose="020B0502020202020204" pitchFamily="34" charset="0"/>
                <a:cs typeface="Times New Roman" panose="02020603050405020304" pitchFamily="18" charset="0"/>
              </a:rPr>
              <a:t>Children can bring their own water bottle if they choose to, but we do provide drinks in the snack area.</a:t>
            </a:r>
            <a:endParaRPr lang="en-GB" altLang="en-US" sz="2000" dirty="0">
              <a:latin typeface="Century Gothic" panose="020B0502020202020204" pitchFamily="34" charset="0"/>
            </a:endParaRPr>
          </a:p>
        </p:txBody>
      </p:sp>
      <p:pic>
        <p:nvPicPr>
          <p:cNvPr id="5" name="Picture 4" descr="Snack Helper Clipart | Snack clipart, Preschool clipart, Kids graphic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5804" y="5057192"/>
            <a:ext cx="2122014" cy="1580735"/>
          </a:xfrm>
          <a:prstGeom prst="rect">
            <a:avLst/>
          </a:prstGeom>
          <a:noFill/>
          <a:ln>
            <a:noFill/>
          </a:ln>
        </p:spPr>
      </p:pic>
    </p:spTree>
    <p:extLst>
      <p:ext uri="{BB962C8B-B14F-4D97-AF65-F5344CB8AC3E}">
        <p14:creationId xmlns:p14="http://schemas.microsoft.com/office/powerpoint/2010/main" val="3835921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2366" y="482165"/>
            <a:ext cx="7141030" cy="4770537"/>
          </a:xfrm>
          <a:prstGeom prst="rect">
            <a:avLst/>
          </a:prstGeom>
        </p:spPr>
        <p:txBody>
          <a:bodyPr wrap="square">
            <a:spAutoFit/>
          </a:bodyPr>
          <a:lstStyle/>
          <a:p>
            <a:pPr>
              <a:spcBef>
                <a:spcPct val="0"/>
              </a:spcBef>
              <a:defRPr/>
            </a:pPr>
            <a:r>
              <a:rPr lang="en-GB" altLang="en-US" sz="2400" b="1" dirty="0">
                <a:solidFill>
                  <a:schemeClr val="accent3"/>
                </a:solidFill>
                <a:latin typeface="Century Gothic" panose="020B0502020202020204" pitchFamily="34" charset="0"/>
              </a:rPr>
              <a:t>Nursery uniform </a:t>
            </a:r>
            <a:r>
              <a:rPr lang="en-GB" altLang="en-US" sz="2000" b="1" dirty="0">
                <a:latin typeface="Century Gothic" panose="020B0502020202020204" pitchFamily="34" charset="0"/>
              </a:rPr>
              <a:t>is not compulsory but  is recommended. It helps the children ‘fit in’ to the wider school community and saves your child’s own clothes from Nursery wear and tear!</a:t>
            </a:r>
          </a:p>
          <a:p>
            <a:pPr>
              <a:spcBef>
                <a:spcPct val="0"/>
              </a:spcBef>
              <a:defRPr/>
            </a:pPr>
            <a:endParaRPr lang="en-GB" altLang="en-US" sz="2000" b="1" dirty="0">
              <a:latin typeface="Century Gothic" panose="020B0502020202020204" pitchFamily="34" charset="0"/>
            </a:endParaRPr>
          </a:p>
          <a:p>
            <a:pPr>
              <a:spcBef>
                <a:spcPct val="0"/>
              </a:spcBef>
              <a:defRPr/>
            </a:pPr>
            <a:r>
              <a:rPr lang="en-GB" altLang="en-US" sz="2000" b="1" dirty="0">
                <a:latin typeface="Century Gothic" panose="020B0502020202020204" pitchFamily="34" charset="0"/>
              </a:rPr>
              <a:t>The children may also get dirty as they are playing and exploring in nursery – you may want to provide wellies, puddle suit, older coat.</a:t>
            </a:r>
          </a:p>
          <a:p>
            <a:pPr>
              <a:spcBef>
                <a:spcPct val="0"/>
              </a:spcBef>
              <a:defRPr/>
            </a:pPr>
            <a:endParaRPr lang="en-GB" altLang="en-US" sz="2000" dirty="0">
              <a:latin typeface="Century Gothic" panose="020B0502020202020204" pitchFamily="34" charset="0"/>
            </a:endParaRPr>
          </a:p>
          <a:p>
            <a:pPr marL="342900" indent="-342900">
              <a:spcBef>
                <a:spcPct val="0"/>
              </a:spcBef>
              <a:buFont typeface="Wingdings" panose="05000000000000000000" pitchFamily="2" charset="2"/>
              <a:buChar char="Ø"/>
              <a:defRPr/>
            </a:pPr>
            <a:r>
              <a:rPr lang="en-GB" altLang="en-US" sz="2000" dirty="0">
                <a:latin typeface="Century Gothic" panose="020B0502020202020204" pitchFamily="34" charset="0"/>
              </a:rPr>
              <a:t>blue polo shirt</a:t>
            </a:r>
          </a:p>
          <a:p>
            <a:pPr marL="342900" indent="-342900">
              <a:spcBef>
                <a:spcPct val="0"/>
              </a:spcBef>
              <a:buFont typeface="Wingdings" panose="05000000000000000000" pitchFamily="2" charset="2"/>
              <a:buChar char="Ø"/>
              <a:defRPr/>
            </a:pPr>
            <a:r>
              <a:rPr lang="en-GB" altLang="en-US" sz="2000" dirty="0">
                <a:latin typeface="Century Gothic" panose="020B0502020202020204" pitchFamily="34" charset="0"/>
              </a:rPr>
              <a:t>grey skirt or trousers</a:t>
            </a:r>
          </a:p>
          <a:p>
            <a:pPr marL="342900" indent="-342900">
              <a:spcBef>
                <a:spcPct val="0"/>
              </a:spcBef>
              <a:buFont typeface="Wingdings" panose="05000000000000000000" pitchFamily="2" charset="2"/>
              <a:buChar char="Ø"/>
              <a:defRPr/>
            </a:pPr>
            <a:r>
              <a:rPr lang="en-GB" altLang="en-US" sz="2000" dirty="0">
                <a:latin typeface="Century Gothic" panose="020B0502020202020204" pitchFamily="34" charset="0"/>
              </a:rPr>
              <a:t>navy cardigan or school sweatshirt  </a:t>
            </a:r>
          </a:p>
          <a:p>
            <a:pPr>
              <a:spcBef>
                <a:spcPct val="0"/>
              </a:spcBef>
              <a:defRPr/>
            </a:pPr>
            <a:endParaRPr lang="en-GB" altLang="en-US" sz="2000" dirty="0">
              <a:latin typeface="Century Gothic" panose="020B0502020202020204" pitchFamily="34" charset="0"/>
            </a:endParaRPr>
          </a:p>
          <a:p>
            <a:pPr>
              <a:spcBef>
                <a:spcPct val="0"/>
              </a:spcBef>
              <a:defRPr/>
            </a:pPr>
            <a:r>
              <a:rPr lang="en-GB" altLang="en-US" sz="2000" b="1" u="sng" dirty="0">
                <a:latin typeface="Century Gothic" panose="020B0502020202020204" pitchFamily="34" charset="0"/>
              </a:rPr>
              <a:t>Please remember to label all items </a:t>
            </a:r>
          </a:p>
          <a:p>
            <a:pPr>
              <a:spcBef>
                <a:spcPct val="0"/>
              </a:spcBef>
              <a:defRPr/>
            </a:pPr>
            <a:r>
              <a:rPr lang="en-GB" altLang="en-US" sz="2000" b="1" u="sng" dirty="0">
                <a:latin typeface="Century Gothic" panose="020B0502020202020204" pitchFamily="34" charset="0"/>
              </a:rPr>
              <a:t>of clothing!</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88137" y="253884"/>
            <a:ext cx="2315709" cy="2613550"/>
          </a:xfrm>
          <a:prstGeom prst="rect">
            <a:avLst/>
          </a:prstGeom>
        </p:spPr>
      </p:pic>
      <p:pic>
        <p:nvPicPr>
          <p:cNvPr id="4" name="Picture 3"/>
          <p:cNvPicPr>
            <a:picLocks noChangeAspect="1"/>
          </p:cNvPicPr>
          <p:nvPr/>
        </p:nvPicPr>
        <p:blipFill>
          <a:blip r:embed="rId3"/>
          <a:stretch>
            <a:fillRect/>
          </a:stretch>
        </p:blipFill>
        <p:spPr>
          <a:xfrm>
            <a:off x="9263325" y="3081286"/>
            <a:ext cx="2640521" cy="3528154"/>
          </a:xfrm>
          <a:prstGeom prst="rect">
            <a:avLst/>
          </a:prstGeom>
        </p:spPr>
      </p:pic>
      <p:pic>
        <p:nvPicPr>
          <p:cNvPr id="5" name="Picture 4"/>
          <p:cNvPicPr>
            <a:picLocks noChangeAspect="1"/>
          </p:cNvPicPr>
          <p:nvPr/>
        </p:nvPicPr>
        <p:blipFill>
          <a:blip r:embed="rId4"/>
          <a:stretch>
            <a:fillRect/>
          </a:stretch>
        </p:blipFill>
        <p:spPr>
          <a:xfrm>
            <a:off x="5379961" y="3918857"/>
            <a:ext cx="3751478" cy="2690583"/>
          </a:xfrm>
          <a:prstGeom prst="rect">
            <a:avLst/>
          </a:prstGeom>
        </p:spPr>
      </p:pic>
    </p:spTree>
    <p:extLst>
      <p:ext uri="{BB962C8B-B14F-4D97-AF65-F5344CB8AC3E}">
        <p14:creationId xmlns:p14="http://schemas.microsoft.com/office/powerpoint/2010/main" val="858795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732" y="262431"/>
            <a:ext cx="4002586" cy="400258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0435" y="262431"/>
            <a:ext cx="5133684" cy="5092465"/>
          </a:xfrm>
          <a:prstGeom prst="rect">
            <a:avLst/>
          </a:prstGeom>
        </p:spPr>
      </p:pic>
      <p:pic>
        <p:nvPicPr>
          <p:cNvPr id="1026" name="Picture 2" descr="In the moment Planning | EYFSMatter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65426" y="3473541"/>
            <a:ext cx="3214642" cy="3214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542722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emplate>Office Theme</Template>
  <TotalTime>521</TotalTime>
  <Words>3604</Words>
  <Application>Microsoft Office PowerPoint</Application>
  <PresentationFormat>Widescreen</PresentationFormat>
  <Paragraphs>255</Paragraphs>
  <Slides>23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Arial</vt:lpstr>
      <vt:lpstr>Arial</vt:lpstr>
      <vt:lpstr>Calibri</vt:lpstr>
      <vt:lpstr>Calibri Light</vt:lpstr>
      <vt:lpstr>Century Gothic</vt:lpstr>
      <vt:lpstr>open sans</vt:lpstr>
      <vt:lpstr>Roboto</vt:lpstr>
      <vt:lpstr>Wingdings</vt:lpstr>
      <vt:lpstr>Office Theme</vt:lpstr>
      <vt:lpstr>Starting Howitt Nursery Powerpoint for Parents/Carers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Starting Howitt Nursery Powerpoint for Parents/Carers</dc:title>
  <dc:creator>N Gregg</dc:creator>
  <cp:lastModifiedBy>Nicola Gregg</cp:lastModifiedBy>
  <cp:revision>54</cp:revision>
  <dcterms:created xsi:type="dcterms:W3CDTF">2022-11-30T10:55:57Z</dcterms:created>
  <dcterms:modified xsi:type="dcterms:W3CDTF">2025-09-30T15:48:27Z</dcterms:modified>
</cp:coreProperties>
</file>