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2"/>
  </p:notesMasterIdLst>
  <p:handoutMasterIdLst>
    <p:handoutMasterId r:id="rId53"/>
  </p:handout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6" r:id="rId44"/>
    <p:sldId id="307" r:id="rId45"/>
    <p:sldId id="308" r:id="rId46"/>
    <p:sldId id="309" r:id="rId47"/>
    <p:sldId id="310" r:id="rId48"/>
    <p:sldId id="311" r:id="rId49"/>
    <p:sldId id="312" r:id="rId50"/>
    <p:sldId id="313" r:id="rId51"/>
  </p:sldIdLst>
  <p:sldSz cx="9144000" cy="6858000" type="screen4x3"/>
  <p:notesSz cx="6858000" cy="9144000"/>
  <p:embeddedFontLst>
    <p:embeddedFont>
      <p:font typeface="Twinkl" pitchFamily="2" charset="0"/>
      <p:regular r:id="rId54"/>
      <p:bold r:id="rId55"/>
    </p:embeddedFont>
    <p:embeddedFont>
      <p:font typeface="Calibri" panose="020F0502020204030204" pitchFamily="34" charset="0"/>
      <p:regular r:id="rId56"/>
      <p:bold r:id="rId57"/>
      <p:italic r:id="rId58"/>
      <p:boldItalic r:id="rId59"/>
    </p:embeddedFont>
    <p:embeddedFont>
      <p:font typeface="Sassoon Infant Rg" panose="02000503030000020003" pitchFamily="50" charset="0"/>
      <p:regular r:id="rId60"/>
      <p:bold r:id="rId6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EB8634"/>
    <a:srgbClr val="EA516C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2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278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2.fntdata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8" Type="http://schemas.openxmlformats.org/officeDocument/2006/relationships/font" Target="fonts/font5.fntdata"/><Relationship Id="rId5" Type="http://schemas.openxmlformats.org/officeDocument/2006/relationships/slide" Target="slides/slide4.xml"/><Relationship Id="rId61" Type="http://schemas.openxmlformats.org/officeDocument/2006/relationships/font" Target="fonts/font8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3.fntdata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6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.fntdata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4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60" Type="http://schemas.openxmlformats.org/officeDocument/2006/relationships/font" Target="fonts/font7.fntdata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25.tiff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l-527271-phonics-screening-survival-intervention-booster-pack-week-1" TargetMode="External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l-527271-phonics-screening-survival-intervention-booster-pack-week-1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hlinkClick r:id="rId2"/>
          </p:cNvPr>
          <p:cNvSpPr/>
          <p:nvPr/>
        </p:nvSpPr>
        <p:spPr>
          <a:xfrm>
            <a:off x="4035105" y="5259897"/>
            <a:ext cx="1090568" cy="1090568"/>
          </a:xfrm>
          <a:prstGeom prst="ellipse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201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is</a:t>
            </a:r>
          </a:p>
        </p:txBody>
      </p:sp>
      <p:sp>
        <p:nvSpPr>
          <p:cNvPr id="8" name="Freeform 7"/>
          <p:cNvSpPr/>
          <p:nvPr/>
        </p:nvSpPr>
        <p:spPr>
          <a:xfrm>
            <a:off x="5994400" y="241301"/>
            <a:ext cx="3149600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 b="1" dirty="0">
                <a:solidFill>
                  <a:srgbClr val="FFFF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Practice Sheet: Real Words</a:t>
            </a:r>
            <a:endParaRPr lang="en-GB" altLang="en-US" sz="1100" dirty="0">
              <a:solidFill>
                <a:schemeClr val="tx1"/>
              </a:solidFill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7658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on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reeform 4"/>
          <p:cNvSpPr/>
          <p:nvPr/>
        </p:nvSpPr>
        <p:spPr>
          <a:xfrm>
            <a:off x="5994400" y="241301"/>
            <a:ext cx="3149600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 b="1" dirty="0">
                <a:solidFill>
                  <a:srgbClr val="FFFF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Practice Sheet: Real Words</a:t>
            </a:r>
            <a:endParaRPr lang="en-GB" altLang="en-US" sz="1100" dirty="0">
              <a:solidFill>
                <a:schemeClr val="tx1"/>
              </a:solidFill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788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peg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reeform 4"/>
          <p:cNvSpPr/>
          <p:nvPr/>
        </p:nvSpPr>
        <p:spPr>
          <a:xfrm>
            <a:off x="5994400" y="241301"/>
            <a:ext cx="3149600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 b="1" dirty="0">
                <a:solidFill>
                  <a:srgbClr val="FFFF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Practice Sheet: Real Words</a:t>
            </a:r>
            <a:endParaRPr lang="en-GB" altLang="en-US" sz="1100" dirty="0">
              <a:solidFill>
                <a:schemeClr val="tx1"/>
              </a:solidFill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573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hat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reeform 4"/>
          <p:cNvSpPr/>
          <p:nvPr/>
        </p:nvSpPr>
        <p:spPr>
          <a:xfrm>
            <a:off x="5994400" y="241301"/>
            <a:ext cx="3149600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 b="1" dirty="0">
                <a:solidFill>
                  <a:srgbClr val="FFFF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Practice Sheet: Real Words</a:t>
            </a:r>
            <a:endParaRPr lang="en-GB" altLang="en-US" sz="1100" dirty="0">
              <a:solidFill>
                <a:schemeClr val="tx1"/>
              </a:solidFill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502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os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512" y="4984874"/>
            <a:ext cx="1093767" cy="1192744"/>
          </a:xfrm>
          <a:prstGeom prst="rect">
            <a:avLst/>
          </a:prstGeom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 6"/>
          <p:cNvSpPr/>
          <p:nvPr/>
        </p:nvSpPr>
        <p:spPr>
          <a:xfrm>
            <a:off x="5838738" y="241301"/>
            <a:ext cx="330526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 b="1" dirty="0">
                <a:solidFill>
                  <a:srgbClr val="FFFF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Practice Sheet: </a:t>
            </a:r>
            <a:r>
              <a:rPr lang="en-GB" altLang="en-US" b="1" spc="-70" dirty="0">
                <a:solidFill>
                  <a:srgbClr val="FFFF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Pseudo Words</a:t>
            </a:r>
            <a:endParaRPr lang="en-GB" altLang="en-US" sz="1100" spc="-70" dirty="0">
              <a:solidFill>
                <a:schemeClr val="tx1"/>
              </a:solidFill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73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vum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079" y="4961455"/>
            <a:ext cx="1202068" cy="1254425"/>
          </a:xfrm>
          <a:prstGeom prst="rect">
            <a:avLst/>
          </a:prstGeom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reeform 5"/>
          <p:cNvSpPr/>
          <p:nvPr/>
        </p:nvSpPr>
        <p:spPr>
          <a:xfrm>
            <a:off x="5838738" y="241301"/>
            <a:ext cx="330526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 b="1" dirty="0">
                <a:solidFill>
                  <a:srgbClr val="FFFF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Practice Sheet: </a:t>
            </a:r>
            <a:r>
              <a:rPr lang="en-GB" altLang="en-US" b="1" spc="-70" dirty="0">
                <a:solidFill>
                  <a:srgbClr val="FFFF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Pseudo Words</a:t>
            </a:r>
            <a:endParaRPr lang="en-GB" altLang="en-US" sz="1100" spc="-70" dirty="0">
              <a:solidFill>
                <a:schemeClr val="tx1"/>
              </a:solidFill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117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uck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067" y="5079314"/>
            <a:ext cx="1686911" cy="1143972"/>
          </a:xfrm>
          <a:prstGeom prst="rect">
            <a:avLst/>
          </a:prstGeom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 6"/>
          <p:cNvSpPr/>
          <p:nvPr/>
        </p:nvSpPr>
        <p:spPr>
          <a:xfrm>
            <a:off x="5838738" y="241301"/>
            <a:ext cx="330526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 b="1" dirty="0">
                <a:solidFill>
                  <a:srgbClr val="FFFF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Practice Sheet: </a:t>
            </a:r>
            <a:r>
              <a:rPr lang="en-GB" altLang="en-US" b="1" spc="-70" dirty="0">
                <a:solidFill>
                  <a:srgbClr val="FFFF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Pseudo Words</a:t>
            </a:r>
            <a:endParaRPr lang="en-GB" altLang="en-US" sz="1100" spc="-70" dirty="0">
              <a:solidFill>
                <a:schemeClr val="tx1"/>
              </a:solidFill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296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keb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678" y="5036158"/>
            <a:ext cx="1260880" cy="1203502"/>
          </a:xfrm>
          <a:prstGeom prst="rect">
            <a:avLst/>
          </a:prstGeom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 6"/>
          <p:cNvSpPr/>
          <p:nvPr/>
        </p:nvSpPr>
        <p:spPr>
          <a:xfrm>
            <a:off x="5838738" y="241301"/>
            <a:ext cx="330526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 b="1" dirty="0">
                <a:solidFill>
                  <a:srgbClr val="FFFF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Practice Sheet: </a:t>
            </a:r>
            <a:r>
              <a:rPr lang="en-GB" altLang="en-US" b="1" spc="-70" dirty="0">
                <a:solidFill>
                  <a:srgbClr val="FFFF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Pseudo Words</a:t>
            </a:r>
            <a:endParaRPr lang="en-GB" altLang="en-US" sz="1100" spc="-70" dirty="0">
              <a:solidFill>
                <a:schemeClr val="tx1"/>
              </a:solidFill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3655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tid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079" y="4913722"/>
            <a:ext cx="1202068" cy="1254425"/>
          </a:xfrm>
          <a:prstGeom prst="rect">
            <a:avLst/>
          </a:prstGeom>
        </p:spPr>
      </p:pic>
      <p:sp>
        <p:nvSpPr>
          <p:cNvPr id="36" name="Freeform 35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2569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pob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369" y="4978565"/>
            <a:ext cx="1009134" cy="1279527"/>
          </a:xfrm>
          <a:prstGeom prst="rect">
            <a:avLst/>
          </a:prstGeom>
        </p:spPr>
      </p:pic>
      <p:sp>
        <p:nvSpPr>
          <p:cNvPr id="13" name="Freeform 12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577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mep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369" y="5182196"/>
            <a:ext cx="992638" cy="1057189"/>
          </a:xfrm>
          <a:prstGeom prst="rect">
            <a:avLst/>
          </a:prstGeom>
        </p:spPr>
      </p:pic>
      <p:sp>
        <p:nvSpPr>
          <p:cNvPr id="12" name="Freeform 11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7241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ind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8525" y="5039330"/>
            <a:ext cx="963950" cy="1263749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7349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thop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129" y="4953000"/>
            <a:ext cx="1202068" cy="1254425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5756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vuss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211" y="4675314"/>
            <a:ext cx="1522860" cy="1613754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855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zard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067" y="5081714"/>
            <a:ext cx="1686911" cy="1143972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3005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choim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369" y="5036930"/>
            <a:ext cx="963950" cy="1263749"/>
          </a:xfrm>
          <a:prstGeom prst="rect">
            <a:avLst/>
          </a:prstGeom>
        </p:spPr>
      </p:pic>
      <p:sp>
        <p:nvSpPr>
          <p:cNvPr id="12" name="Freeform 11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4629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prum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369" y="4994198"/>
            <a:ext cx="1009134" cy="1279527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4789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bluck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9357" y="5123014"/>
            <a:ext cx="1472461" cy="1167641"/>
          </a:xfrm>
          <a:prstGeom prst="rect">
            <a:avLst/>
          </a:prstGeom>
        </p:spPr>
      </p:pic>
      <p:sp>
        <p:nvSpPr>
          <p:cNvPr id="13" name="Freeform 12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6264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lont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079" y="4961454"/>
            <a:ext cx="1202068" cy="1254425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4144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yorms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628" y="4895850"/>
            <a:ext cx="1260880" cy="1395717"/>
          </a:xfrm>
          <a:prstGeom prst="rect">
            <a:avLst/>
          </a:prstGeom>
        </p:spPr>
      </p:pic>
      <p:sp>
        <p:nvSpPr>
          <p:cNvPr id="20" name="Freeform 19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4495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this</a:t>
            </a:r>
          </a:p>
        </p:txBody>
      </p:sp>
      <p:sp>
        <p:nvSpPr>
          <p:cNvPr id="20" name="Freeform 19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2085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mash</a:t>
            </a:r>
          </a:p>
        </p:txBody>
      </p:sp>
      <p:sp>
        <p:nvSpPr>
          <p:cNvPr id="20" name="Freeform 19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3801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moon</a:t>
            </a:r>
          </a:p>
        </p:txBody>
      </p:sp>
      <p:sp>
        <p:nvSpPr>
          <p:cNvPr id="20" name="Freeform 19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3665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shall</a:t>
            </a:r>
          </a:p>
        </p:txBody>
      </p:sp>
      <p:sp>
        <p:nvSpPr>
          <p:cNvPr id="20" name="Freeform 19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4738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pram</a:t>
            </a:r>
          </a:p>
        </p:txBody>
      </p:sp>
      <p:sp>
        <p:nvSpPr>
          <p:cNvPr id="20" name="Freeform 19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5601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bend</a:t>
            </a:r>
          </a:p>
        </p:txBody>
      </p:sp>
      <p:sp>
        <p:nvSpPr>
          <p:cNvPr id="20" name="Freeform 19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0848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greed</a:t>
            </a:r>
          </a:p>
        </p:txBody>
      </p:sp>
      <p:sp>
        <p:nvSpPr>
          <p:cNvPr id="20" name="Freeform 19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3114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chips</a:t>
            </a:r>
          </a:p>
        </p:txBody>
      </p:sp>
      <p:sp>
        <p:nvSpPr>
          <p:cNvPr id="20" name="Freeform 19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1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4891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zay</a:t>
            </a:r>
            <a:endParaRPr lang="en-GB" altLang="en-US" sz="18100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211" y="4675314"/>
            <a:ext cx="1522860" cy="1613754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3300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yoan</a:t>
            </a:r>
            <a:endParaRPr lang="en-GB" altLang="en-US" sz="18100" dirty="0">
              <a:latin typeface="Twinkl" pitchFamily="2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048" y="5024055"/>
            <a:ext cx="921633" cy="1244384"/>
          </a:xfrm>
          <a:prstGeom prst="rect">
            <a:avLst/>
          </a:prstGeom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0573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broop</a:t>
            </a:r>
            <a:endParaRPr lang="en-GB" altLang="en-US" sz="18100" dirty="0">
              <a:latin typeface="Twinkl" pitchFamily="2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493" y="4964884"/>
            <a:ext cx="1070098" cy="1175530"/>
          </a:xfrm>
          <a:prstGeom prst="rect">
            <a:avLst/>
          </a:prstGeom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1353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geat</a:t>
            </a:r>
            <a:endParaRPr lang="en-GB" altLang="en-US" sz="18100" dirty="0">
              <a:latin typeface="Twinkl" pitchFamily="2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078" y="4745773"/>
            <a:ext cx="1168671" cy="1613753"/>
          </a:xfrm>
          <a:prstGeom prst="rect">
            <a:avLst/>
          </a:prstGeom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4244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blump</a:t>
            </a:r>
            <a:endParaRPr lang="en-GB" altLang="en-US" sz="18100" dirty="0">
              <a:latin typeface="Twinkl" pitchFamily="2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962" y="4775200"/>
            <a:ext cx="1110126" cy="1498886"/>
          </a:xfrm>
          <a:prstGeom prst="rect">
            <a:avLst/>
          </a:prstGeom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403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thrind</a:t>
            </a:r>
            <a:endParaRPr lang="en-GB" altLang="en-US" sz="18100" dirty="0">
              <a:latin typeface="Twinkl" pitchFamily="2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802" y="4745773"/>
            <a:ext cx="1168671" cy="1613753"/>
          </a:xfrm>
          <a:prstGeom prst="rect">
            <a:avLst/>
          </a:prstGeom>
        </p:spPr>
      </p:pic>
      <p:sp>
        <p:nvSpPr>
          <p:cNvPr id="6" name="Rectangle 5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4815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strond</a:t>
            </a:r>
            <a:endParaRPr lang="en-GB" altLang="en-US" sz="18100" dirty="0">
              <a:latin typeface="Twinkl" pitchFamily="2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372" y="4745772"/>
            <a:ext cx="1522860" cy="1613754"/>
          </a:xfrm>
          <a:prstGeom prst="rect">
            <a:avLst/>
          </a:prstGeom>
        </p:spPr>
      </p:pic>
      <p:sp>
        <p:nvSpPr>
          <p:cNvPr id="6" name="Rectangle 5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9596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 err="1">
                <a:latin typeface="Twinkl" pitchFamily="2" charset="0"/>
              </a:rPr>
              <a:t>sprome</a:t>
            </a:r>
            <a:endParaRPr lang="en-GB" altLang="en-US" sz="18100" dirty="0">
              <a:latin typeface="Twinkl" pitchFamily="2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067" y="5079314"/>
            <a:ext cx="1686911" cy="1143972"/>
          </a:xfrm>
          <a:prstGeom prst="rect">
            <a:avLst/>
          </a:prstGeom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7654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main</a:t>
            </a: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9938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late</a:t>
            </a: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097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joust</a:t>
            </a: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300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stove</a:t>
            </a: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5554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clump</a:t>
            </a: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52400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shrink</a:t>
            </a: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77410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scrap</a:t>
            </a: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76419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sprigs</a:t>
            </a: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06541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wagon</a:t>
            </a: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69759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100" dirty="0">
                <a:latin typeface="Twinkl" pitchFamily="2" charset="0"/>
              </a:rPr>
              <a:t>yellow</a:t>
            </a: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20625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5100" dirty="0">
                <a:latin typeface="Twinkl" pitchFamily="2" charset="0"/>
              </a:rPr>
              <a:t>monster</a:t>
            </a: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60827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/>
          </p:cNvSpPr>
          <p:nvPr/>
        </p:nvSpPr>
        <p:spPr bwMode="auto">
          <a:xfrm>
            <a:off x="444617" y="431800"/>
            <a:ext cx="8246377" cy="5969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600" dirty="0">
                <a:latin typeface="Twinkl" pitchFamily="2" charset="0"/>
              </a:rPr>
              <a:t>marching</a:t>
            </a:r>
          </a:p>
        </p:txBody>
      </p:sp>
      <p:sp>
        <p:nvSpPr>
          <p:cNvPr id="11" name="Freeform 10"/>
          <p:cNvSpPr/>
          <p:nvPr/>
        </p:nvSpPr>
        <p:spPr>
          <a:xfrm>
            <a:off x="7268078" y="241301"/>
            <a:ext cx="1875922" cy="555625"/>
          </a:xfrm>
          <a:custGeom>
            <a:avLst/>
            <a:gdLst>
              <a:gd name="connsiteX0" fmla="*/ 92606 w 1875922"/>
              <a:gd name="connsiteY0" fmla="*/ 0 h 555625"/>
              <a:gd name="connsiteX1" fmla="*/ 1875922 w 1875922"/>
              <a:gd name="connsiteY1" fmla="*/ 0 h 555625"/>
              <a:gd name="connsiteX2" fmla="*/ 1875922 w 1875922"/>
              <a:gd name="connsiteY2" fmla="*/ 555625 h 555625"/>
              <a:gd name="connsiteX3" fmla="*/ 92606 w 1875922"/>
              <a:gd name="connsiteY3" fmla="*/ 555625 h 555625"/>
              <a:gd name="connsiteX4" fmla="*/ 0 w 1875922"/>
              <a:gd name="connsiteY4" fmla="*/ 463019 h 555625"/>
              <a:gd name="connsiteX5" fmla="*/ 0 w 1875922"/>
              <a:gd name="connsiteY5" fmla="*/ 92606 h 555625"/>
              <a:gd name="connsiteX6" fmla="*/ 92606 w 1875922"/>
              <a:gd name="connsiteY6" fmla="*/ 0 h 5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922" h="555625">
                <a:moveTo>
                  <a:pt x="92606" y="0"/>
                </a:moveTo>
                <a:lnTo>
                  <a:pt x="1875922" y="0"/>
                </a:lnTo>
                <a:lnTo>
                  <a:pt x="1875922" y="555625"/>
                </a:lnTo>
                <a:lnTo>
                  <a:pt x="92606" y="555625"/>
                </a:lnTo>
                <a:cubicBezTo>
                  <a:pt x="41461" y="555625"/>
                  <a:pt x="0" y="514164"/>
                  <a:pt x="0" y="463019"/>
                </a:cubicBezTo>
                <a:lnTo>
                  <a:pt x="0" y="92606"/>
                </a:lnTo>
                <a:cubicBezTo>
                  <a:pt x="0" y="41461"/>
                  <a:pt x="41461" y="0"/>
                  <a:pt x="92606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GB" b="1" dirty="0"/>
              <a:t>Section 2</a:t>
            </a: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27613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hlinkClick r:id="rId2"/>
          </p:cNvPr>
          <p:cNvSpPr/>
          <p:nvPr/>
        </p:nvSpPr>
        <p:spPr>
          <a:xfrm>
            <a:off x="4018327" y="2818701"/>
            <a:ext cx="1090568" cy="1090568"/>
          </a:xfrm>
          <a:prstGeom prst="ellipse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8565160" y="6686025"/>
            <a:ext cx="578840" cy="16917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7463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102</TotalTime>
  <Words>168</Words>
  <Application>Microsoft Office PowerPoint</Application>
  <PresentationFormat>On-screen Show (4:3)</PresentationFormat>
  <Paragraphs>96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6" baseType="lpstr">
      <vt:lpstr>Twinkl</vt:lpstr>
      <vt:lpstr>Calibri</vt:lpstr>
      <vt:lpstr>Arial</vt:lpstr>
      <vt:lpstr>Sassoon Infant Rg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Ruby Cunningham</cp:lastModifiedBy>
  <cp:revision>8</cp:revision>
  <dcterms:created xsi:type="dcterms:W3CDTF">2020-02-18T13:10:11Z</dcterms:created>
  <dcterms:modified xsi:type="dcterms:W3CDTF">2020-03-27T10:39:56Z</dcterms:modified>
</cp:coreProperties>
</file>