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59" r:id="rId5"/>
    <p:sldId id="273" r:id="rId6"/>
    <p:sldId id="274" r:id="rId7"/>
    <p:sldId id="258" r:id="rId8"/>
    <p:sldId id="260" r:id="rId9"/>
    <p:sldId id="266" r:id="rId10"/>
    <p:sldId id="261" r:id="rId11"/>
    <p:sldId id="275" r:id="rId12"/>
    <p:sldId id="267" r:id="rId13"/>
    <p:sldId id="262" r:id="rId14"/>
    <p:sldId id="270" r:id="rId15"/>
    <p:sldId id="264" r:id="rId16"/>
    <p:sldId id="269" r:id="rId17"/>
    <p:sldId id="268" r:id="rId18"/>
    <p:sldId id="263" r:id="rId19"/>
    <p:sldId id="276" r:id="rId20"/>
    <p:sldId id="271" r:id="rId21"/>
    <p:sldId id="272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123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756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478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787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218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2297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3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8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562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473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645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55750-9C9C-4B49-9F75-B9DFEE2630D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CBC38-1D5F-4CE4-B18C-28F77C91A2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809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s://www.google.co.uk/url?sa=i&amp;rct=j&amp;q=&amp;esrc=s&amp;source=images&amp;cd=&amp;ved=2ahUKEwid-J3JqZTkAhWpxoUKHYM7BukQjRx6BAgBEAQ&amp;url=https%3A%2F%2Fwww.pinterest.com%2Fpin%2F437482551275433364%2F&amp;psig=AOvVaw3ZT5terLBXhKqhipTcBp0A&amp;ust=1566489230484178" TargetMode="External"/><Relationship Id="rId7" Type="http://schemas.openxmlformats.org/officeDocument/2006/relationships/hyperlink" Target="https://www.google.co.uk/url?sa=i&amp;rct=j&amp;q=&amp;esrc=s&amp;source=images&amp;cd=&amp;ved=2ahUKEwj2q8aNo5TkAhVDxIUKHUzdBiUQjRx6BAgBEAQ&amp;url=https://www.britannica.com/list/art-history-the-origins-of-7-of-your-favorite-art-supplies&amp;psig=AOvVaw0_vNGTZjt0npKM6gz0C_ML&amp;ust=1566487556129810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s://www.google.co.uk/url?sa=i&amp;rct=j&amp;q=&amp;esrc=s&amp;source=images&amp;cd=&amp;ved=2ahUKEwi6tsevpJTkAhWn4IUKHfq_CwkQjRx6BAgBEAQ&amp;url=https%3A%2F%2Fmymodernmet.com%2Fcharcoal-drawing%2F&amp;psig=AOvVaw2ikMGNCdhlLLm5AhM7V5i3&amp;ust=1566487860763622" TargetMode="External"/><Relationship Id="rId4" Type="http://schemas.openxmlformats.org/officeDocument/2006/relationships/image" Target="../media/image2.jpeg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75" y="600891"/>
            <a:ext cx="2524125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7" descr="Image result for string printing blocks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5440" y="600891"/>
            <a:ext cx="238125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3" descr="Image result for charcoal for art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31" y="4227467"/>
            <a:ext cx="25812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irc_mi" descr="Image result for art materials images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662" y="4361635"/>
            <a:ext cx="2295525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0" y="2133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 Rounded MT Bold" panose="020F07040305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kumimoji="0" lang="en-GB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566160" y="1712317"/>
            <a:ext cx="4854214" cy="2477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200" b="0" i="0" u="sng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Art &amp; Design</a:t>
            </a:r>
            <a:endParaRPr kumimoji="0" lang="en-GB" altLang="en-US" sz="11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72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Calibri Light" panose="020F0302020204030204" pitchFamily="34" charset="0"/>
              </a:rPr>
              <a:t>Year 5 and 6</a:t>
            </a:r>
            <a:endParaRPr kumimoji="0" lang="en-GB" altLang="en-US" sz="11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endParaRPr kumimoji="0" lang="en-GB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0" y="62293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100" b="0" i="0" u="none" strike="noStrike" cap="none" normalizeH="0" baseline="0" smtClean="0">
                <a:ln>
                  <a:noFill/>
                </a:ln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endParaRPr kumimoji="0" lang="en-GB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79533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13" descr="See the source image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684" y="4796109"/>
            <a:ext cx="2706370" cy="18116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22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2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25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073046"/>
            <a:ext cx="1219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40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To produce a ‘Remembrance Day’ </a:t>
            </a:r>
          </a:p>
          <a:p>
            <a:pPr algn="ctr" fontAlgn="base"/>
            <a:r>
              <a:rPr lang="en-GB" sz="40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T-Shirt to wear on remembrance day</a:t>
            </a:r>
            <a:r>
              <a:rPr lang="en-GB" sz="42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.</a:t>
            </a:r>
            <a:endParaRPr lang="en-GB" sz="4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33993" y="242049"/>
            <a:ext cx="102674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4800" b="1" u="sng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 Brief: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27610" y="2482805"/>
            <a:ext cx="102674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4800" b="1" u="sng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Skills: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3313802"/>
            <a:ext cx="121919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40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To draw and paint, photograph and manipulate images using the computer programme ‘</a:t>
            </a:r>
            <a:r>
              <a:rPr lang="en-GB" sz="40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Inkscape</a:t>
            </a:r>
            <a:r>
              <a:rPr lang="en-GB" sz="40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’, and finally print a design onto a white T-shirt using transfer paper.</a:t>
            </a:r>
            <a:endParaRPr lang="en-GB" sz="4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336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1545433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7200" b="1" u="sng" dirty="0" smtClean="0">
                <a:latin typeface="Century Gothic" panose="020B0502020202020204" pitchFamily="34" charset="0"/>
              </a:rPr>
              <a:t> Week 1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4365557"/>
            <a:ext cx="121920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entury Gothic" panose="020B0502020202020204" pitchFamily="34" charset="0"/>
              </a:rPr>
              <a:t>To </a:t>
            </a:r>
            <a:r>
              <a:rPr lang="en-GB" sz="4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develop an </a:t>
            </a:r>
            <a:r>
              <a:rPr lang="en-GB" sz="4400" dirty="0">
                <a:solidFill>
                  <a:schemeClr val="bg1"/>
                </a:solidFill>
                <a:latin typeface="Century Gothic" panose="020B0502020202020204" pitchFamily="34" charset="0"/>
              </a:rPr>
              <a:t>historical </a:t>
            </a:r>
            <a:r>
              <a:rPr lang="en-GB" sz="4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understanding of the poppy </a:t>
            </a:r>
            <a:r>
              <a:rPr lang="en-GB" sz="4400" dirty="0">
                <a:solidFill>
                  <a:schemeClr val="bg1"/>
                </a:solidFill>
                <a:latin typeface="Century Gothic" panose="020B0502020202020204" pitchFamily="34" charset="0"/>
              </a:rPr>
              <a:t>as a symbol </a:t>
            </a:r>
            <a:r>
              <a:rPr lang="en-GB" sz="4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and carry out design research.</a:t>
            </a:r>
            <a:r>
              <a:rPr lang="en-GB" sz="4400" dirty="0">
                <a:solidFill>
                  <a:schemeClr val="bg1"/>
                </a:solidFill>
                <a:latin typeface="Century Gothic" panose="020B0502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2278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33993" y="1452540"/>
            <a:ext cx="1026740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4800" b="1" u="sng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6026">
            <a:off x="548639" y="366231"/>
            <a:ext cx="4952451" cy="61631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05" t="6645" r="8762" b="6444"/>
          <a:stretch/>
        </p:blipFill>
        <p:spPr>
          <a:xfrm rot="6150052">
            <a:off x="6449698" y="1227099"/>
            <a:ext cx="5577839" cy="444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752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uc-powerpoint.officeapps.live.com/pods/GetClipboardImage.ashx?Id=4fe805e9-b394-420e-8090-ca833b0e69b9&amp;DC=GEU7&amp;wdoverrides=GetClipboardImageEnabled: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163" y="1747073"/>
            <a:ext cx="6363063" cy="4772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What's an Inkscape? | Cataly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587" y="3869621"/>
            <a:ext cx="4454075" cy="250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6945224" y="2664152"/>
            <a:ext cx="51667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Century Gothic" panose="020B0502020202020204" pitchFamily="34" charset="0"/>
              </a:rPr>
              <a:t> </a:t>
            </a:r>
            <a:r>
              <a:rPr lang="en-GB" sz="28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Inkscape</a:t>
            </a:r>
            <a:r>
              <a:rPr lang="en-GB" sz="28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software program</a:t>
            </a:r>
            <a:r>
              <a:rPr lang="en-GB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.</a:t>
            </a:r>
            <a:endParaRPr lang="en-GB" dirty="0"/>
          </a:p>
        </p:txBody>
      </p:sp>
      <p:sp>
        <p:nvSpPr>
          <p:cNvPr id="20" name="Rectangle 19"/>
          <p:cNvSpPr/>
          <p:nvPr/>
        </p:nvSpPr>
        <p:spPr>
          <a:xfrm>
            <a:off x="3046130" y="220454"/>
            <a:ext cx="62568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Century Gothic" panose="020B0502020202020204" pitchFamily="34" charset="0"/>
              </a:rPr>
              <a:t> </a:t>
            </a:r>
            <a:r>
              <a:rPr lang="en-GB" sz="8000" dirty="0" smtClean="0">
                <a:latin typeface="Century Gothic" panose="020B0502020202020204" pitchFamily="34" charset="0"/>
              </a:rPr>
              <a:t>Computing.</a:t>
            </a:r>
            <a:endParaRPr lang="en-GB" sz="8000" dirty="0"/>
          </a:p>
        </p:txBody>
      </p:sp>
    </p:spTree>
    <p:extLst>
      <p:ext uri="{BB962C8B-B14F-4D97-AF65-F5344CB8AC3E}">
        <p14:creationId xmlns:p14="http://schemas.microsoft.com/office/powerpoint/2010/main" val="105214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6442" y="458093"/>
            <a:ext cx="6096000" cy="104644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/>
            <a:r>
              <a:rPr lang="en-GB" sz="4400" u="sng" dirty="0">
                <a:latin typeface="Century Gothic" panose="020B0502020202020204" pitchFamily="34" charset="0"/>
              </a:rPr>
              <a:t>Digital images</a:t>
            </a:r>
            <a:r>
              <a:rPr lang="en-GB" u="sng" dirty="0">
                <a:latin typeface="Agency FB" panose="020B0503020202020204" pitchFamily="34" charset="0"/>
              </a:rPr>
              <a:t> </a:t>
            </a:r>
            <a:r>
              <a:rPr lang="en-US" dirty="0">
                <a:latin typeface="Agency FB" panose="020B0503020202020204" pitchFamily="34" charset="0"/>
              </a:rPr>
              <a:t>​</a:t>
            </a:r>
            <a:endParaRPr lang="en-US" dirty="0">
              <a:latin typeface="Segoe UI" panose="020B0502040204020203" pitchFamily="34" charset="0"/>
            </a:endParaRPr>
          </a:p>
          <a:p>
            <a:pPr fontAlgn="base"/>
            <a:r>
              <a:rPr lang="en-GB" dirty="0">
                <a:solidFill>
                  <a:srgbClr val="000000"/>
                </a:solidFill>
                <a:latin typeface="Garamond" panose="02020404030301010803" pitchFamily="18" charset="0"/>
              </a:rPr>
              <a:t>​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3250" y="1307586"/>
            <a:ext cx="1045028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Century Gothic" panose="020B0502020202020204" pitchFamily="34" charset="0"/>
              </a:rPr>
              <a:t>A digital image is a picture that is stored on a computer. It has been digitised, which means it has been changed into a sequence of numbers or lines and curves that computers can understand.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​</a:t>
            </a:r>
            <a:endParaRPr lang="en-GB" dirty="0"/>
          </a:p>
        </p:txBody>
      </p:sp>
      <p:pic>
        <p:nvPicPr>
          <p:cNvPr id="2056" name="Picture 8" descr="Transhumanism: Where Physical and Digital Worlds Meld - IEEE Spectru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480" y="3533289"/>
            <a:ext cx="4192419" cy="3144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5923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26609" y="4096603"/>
            <a:ext cx="12192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To use observational skills to produce initial drawings of poppies.</a:t>
            </a:r>
            <a:r>
              <a:rPr lang="en-GB" sz="4400" dirty="0">
                <a:solidFill>
                  <a:srgbClr val="000000"/>
                </a:solidFill>
                <a:latin typeface="Century Gothic" panose="020B0502020202020204" pitchFamily="34" charset="0"/>
              </a:rPr>
              <a:t> </a:t>
            </a:r>
            <a:endParaRPr lang="en-GB" sz="4400" dirty="0"/>
          </a:p>
        </p:txBody>
      </p:sp>
      <p:sp>
        <p:nvSpPr>
          <p:cNvPr id="3" name="Rectangle 2"/>
          <p:cNvSpPr/>
          <p:nvPr/>
        </p:nvSpPr>
        <p:spPr>
          <a:xfrm>
            <a:off x="4143639" y="1528074"/>
            <a:ext cx="36515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7200" b="1" u="sng" dirty="0">
                <a:latin typeface="Century Gothic" panose="020B0502020202020204" pitchFamily="34" charset="0"/>
              </a:rPr>
              <a:t>Week </a:t>
            </a:r>
            <a:r>
              <a:rPr lang="en-GB" sz="7200" b="1" u="sng" dirty="0" smtClean="0">
                <a:latin typeface="Century Gothic" panose="020B0502020202020204" pitchFamily="34" charset="0"/>
              </a:rPr>
              <a:t>2</a:t>
            </a:r>
            <a:endParaRPr lang="en-GB" sz="7200" b="1" u="sng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232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62" t="12074" r="31619" b="10719"/>
          <a:stretch/>
        </p:blipFill>
        <p:spPr>
          <a:xfrm rot="5400000">
            <a:off x="3750213" y="679013"/>
            <a:ext cx="4114969" cy="42840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34" t="3049" r="16524" b="7428"/>
          <a:stretch/>
        </p:blipFill>
        <p:spPr>
          <a:xfrm rot="4585739">
            <a:off x="717388" y="3564403"/>
            <a:ext cx="2706559" cy="26282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05" t="8762" r="13095" b="10666"/>
          <a:stretch/>
        </p:blipFill>
        <p:spPr>
          <a:xfrm rot="6490389">
            <a:off x="8275288" y="3407720"/>
            <a:ext cx="3115490" cy="2941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484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26609" y="4096603"/>
            <a:ext cx="12192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To create vibrant tones by painting colours in layers.</a:t>
            </a:r>
            <a:endParaRPr lang="en-GB" sz="4400" dirty="0"/>
          </a:p>
        </p:txBody>
      </p:sp>
      <p:sp>
        <p:nvSpPr>
          <p:cNvPr id="3" name="Rectangle 2"/>
          <p:cNvSpPr/>
          <p:nvPr/>
        </p:nvSpPr>
        <p:spPr>
          <a:xfrm>
            <a:off x="4143639" y="1528074"/>
            <a:ext cx="36515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7200" b="1" u="sng" dirty="0">
                <a:latin typeface="Century Gothic" panose="020B0502020202020204" pitchFamily="34" charset="0"/>
              </a:rPr>
              <a:t>Week 3</a:t>
            </a:r>
          </a:p>
        </p:txBody>
      </p:sp>
    </p:spTree>
    <p:extLst>
      <p:ext uri="{BB962C8B-B14F-4D97-AF65-F5344CB8AC3E}">
        <p14:creationId xmlns:p14="http://schemas.microsoft.com/office/powerpoint/2010/main" val="112599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81" t="19185" r="7429" b="14783"/>
          <a:stretch/>
        </p:blipFill>
        <p:spPr>
          <a:xfrm rot="4598535">
            <a:off x="383971" y="1222763"/>
            <a:ext cx="5672046" cy="43760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47" t="11048" r="10667" b="10286"/>
          <a:stretch/>
        </p:blipFill>
        <p:spPr>
          <a:xfrm rot="5998583">
            <a:off x="5928110" y="990903"/>
            <a:ext cx="5601486" cy="483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415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71033" y="342983"/>
            <a:ext cx="104358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Century Gothic" panose="020B0502020202020204" pitchFamily="34" charset="0"/>
              </a:rPr>
              <a:t> </a:t>
            </a:r>
            <a:r>
              <a:rPr lang="en-GB" sz="4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We manipulated text using </a:t>
            </a:r>
            <a:r>
              <a:rPr lang="en-GB" sz="44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Inkscape</a:t>
            </a:r>
            <a:r>
              <a:rPr lang="en-GB" sz="4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.</a:t>
            </a:r>
            <a:endParaRPr lang="en-GB" sz="4400" dirty="0">
              <a:solidFill>
                <a:schemeClr val="bg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3371" y="1812449"/>
            <a:ext cx="7495003" cy="4213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084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26609" y="4096603"/>
            <a:ext cx="12192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To plan and design a poppy T-shirt.</a:t>
            </a:r>
            <a:endParaRPr lang="en-GB" sz="4400" dirty="0"/>
          </a:p>
        </p:txBody>
      </p:sp>
      <p:sp>
        <p:nvSpPr>
          <p:cNvPr id="3" name="Rectangle 2"/>
          <p:cNvSpPr/>
          <p:nvPr/>
        </p:nvSpPr>
        <p:spPr>
          <a:xfrm>
            <a:off x="4143639" y="1528074"/>
            <a:ext cx="36515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7200" b="1" u="sng" dirty="0">
                <a:latin typeface="Century Gothic" panose="020B0502020202020204" pitchFamily="34" charset="0"/>
              </a:rPr>
              <a:t>Week </a:t>
            </a:r>
            <a:r>
              <a:rPr lang="en-GB" sz="7200" b="1" u="sng" dirty="0" smtClean="0">
                <a:latin typeface="Century Gothic" panose="020B0502020202020204" pitchFamily="34" charset="0"/>
              </a:rPr>
              <a:t>4</a:t>
            </a:r>
            <a:endParaRPr lang="en-GB" sz="7200" b="1" u="sng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062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1" t="24191" r="13238" b="5333"/>
          <a:stretch/>
        </p:blipFill>
        <p:spPr>
          <a:xfrm rot="4574166">
            <a:off x="151547" y="1182042"/>
            <a:ext cx="6004179" cy="43731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4" b="3863"/>
          <a:stretch/>
        </p:blipFill>
        <p:spPr>
          <a:xfrm rot="6182378">
            <a:off x="6182114" y="1288359"/>
            <a:ext cx="5658358" cy="4509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204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143483">
            <a:off x="549677" y="2658978"/>
            <a:ext cx="5533639" cy="311115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-201076" y="290817"/>
            <a:ext cx="124784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We learned how to use the trace bitmap tool and started to trace individual parts and colour them.</a:t>
            </a:r>
            <a:endParaRPr lang="en-GB" sz="3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78888">
            <a:off x="6038893" y="2426928"/>
            <a:ext cx="5460697" cy="3070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6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9714" y="679268"/>
            <a:ext cx="3426495" cy="56090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8327" y="378552"/>
            <a:ext cx="3457266" cy="5909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28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4192" y="672506"/>
            <a:ext cx="5008098" cy="51478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549" r="5205"/>
          <a:stretch/>
        </p:blipFill>
        <p:spPr>
          <a:xfrm>
            <a:off x="1041007" y="448191"/>
            <a:ext cx="4557932" cy="524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4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26609" y="4096603"/>
            <a:ext cx="12192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To produce a final computer design.</a:t>
            </a:r>
            <a:endParaRPr lang="en-GB" sz="4400" dirty="0"/>
          </a:p>
        </p:txBody>
      </p:sp>
      <p:sp>
        <p:nvSpPr>
          <p:cNvPr id="3" name="Rectangle 2"/>
          <p:cNvSpPr/>
          <p:nvPr/>
        </p:nvSpPr>
        <p:spPr>
          <a:xfrm>
            <a:off x="4143639" y="1528074"/>
            <a:ext cx="36515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7200" b="1" u="sng" dirty="0">
                <a:latin typeface="Century Gothic" panose="020B0502020202020204" pitchFamily="34" charset="0"/>
              </a:rPr>
              <a:t>Week 5</a:t>
            </a:r>
          </a:p>
        </p:txBody>
      </p:sp>
    </p:spTree>
    <p:extLst>
      <p:ext uri="{BB962C8B-B14F-4D97-AF65-F5344CB8AC3E}">
        <p14:creationId xmlns:p14="http://schemas.microsoft.com/office/powerpoint/2010/main" val="2678726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90" t="18286" r="4381" b="20191"/>
          <a:stretch/>
        </p:blipFill>
        <p:spPr>
          <a:xfrm rot="3972256">
            <a:off x="294719" y="1634703"/>
            <a:ext cx="5943602" cy="36359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52" t="20201" r="19809" b="19101"/>
          <a:stretch/>
        </p:blipFill>
        <p:spPr>
          <a:xfrm rot="6317760">
            <a:off x="6010254" y="1271592"/>
            <a:ext cx="5679668" cy="4088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33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26610" y="2728403"/>
            <a:ext cx="121920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Now the exciting part.</a:t>
            </a:r>
          </a:p>
          <a:p>
            <a:pPr algn="ctr"/>
            <a:endParaRPr lang="en-GB" sz="4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43638" y="1190449"/>
            <a:ext cx="36515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GB" sz="7200" b="1" u="sng" dirty="0">
                <a:latin typeface="Century Gothic" panose="020B0502020202020204" pitchFamily="34" charset="0"/>
              </a:rPr>
              <a:t>Week </a:t>
            </a:r>
            <a:r>
              <a:rPr lang="en-GB" sz="7200" b="1" u="sng" dirty="0" smtClean="0">
                <a:latin typeface="Century Gothic" panose="020B0502020202020204" pitchFamily="34" charset="0"/>
              </a:rPr>
              <a:t>6</a:t>
            </a:r>
            <a:endParaRPr lang="en-GB" sz="7200" b="1" u="sng" dirty="0">
              <a:latin typeface="Century Gothic" panose="020B0502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7963" y="4174953"/>
            <a:ext cx="113385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We used all </a:t>
            </a:r>
            <a:r>
              <a:rPr lang="en-GB" sz="4000" dirty="0">
                <a:solidFill>
                  <a:schemeClr val="bg1"/>
                </a:solidFill>
                <a:latin typeface="Century Gothic" panose="020B0502020202020204" pitchFamily="34" charset="0"/>
              </a:rPr>
              <a:t>of our </a:t>
            </a:r>
            <a:r>
              <a:rPr lang="en-GB" sz="4000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learned </a:t>
            </a:r>
            <a:r>
              <a:rPr lang="en-GB" sz="4000" dirty="0">
                <a:solidFill>
                  <a:schemeClr val="bg1"/>
                </a:solidFill>
                <a:latin typeface="Century Gothic" panose="020B0502020202020204" pitchFamily="34" charset="0"/>
              </a:rPr>
              <a:t>knowledge to produce our final bitmap, trace and colour our design</a:t>
            </a:r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8467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10210"/>
          <a:stretch/>
        </p:blipFill>
        <p:spPr>
          <a:xfrm>
            <a:off x="1292684" y="801857"/>
            <a:ext cx="4081173" cy="51757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7909" y="697673"/>
            <a:ext cx="4068282" cy="560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936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76" t="27117" r="5846" b="20917"/>
          <a:stretch/>
        </p:blipFill>
        <p:spPr>
          <a:xfrm rot="5400000">
            <a:off x="-379830" y="1712827"/>
            <a:ext cx="5148779" cy="26728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8" t="31219" r="21845" b="20644"/>
          <a:stretch/>
        </p:blipFill>
        <p:spPr>
          <a:xfrm rot="5400000">
            <a:off x="3015800" y="1566833"/>
            <a:ext cx="5208483" cy="28557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10" t="25476" r="15282" b="16267"/>
          <a:stretch/>
        </p:blipFill>
        <p:spPr>
          <a:xfrm rot="5400000">
            <a:off x="6916283" y="1317675"/>
            <a:ext cx="5337009" cy="3413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012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1921</TotalTime>
  <Words>239</Words>
  <Application>Microsoft Office PowerPoint</Application>
  <PresentationFormat>Widescreen</PresentationFormat>
  <Paragraphs>31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Agency FB</vt:lpstr>
      <vt:lpstr>Arial</vt:lpstr>
      <vt:lpstr>Arial Rounded MT Bold</vt:lpstr>
      <vt:lpstr>Calibri</vt:lpstr>
      <vt:lpstr>Calibri Light</vt:lpstr>
      <vt:lpstr>Century Gothic</vt:lpstr>
      <vt:lpstr>Garamond</vt:lpstr>
      <vt:lpstr>Segoe UI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North Wingfield Primary &amp; Nursery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Clarke</dc:creator>
  <cp:lastModifiedBy>Lucie Beard</cp:lastModifiedBy>
  <cp:revision>30</cp:revision>
  <dcterms:created xsi:type="dcterms:W3CDTF">2020-11-17T13:33:18Z</dcterms:created>
  <dcterms:modified xsi:type="dcterms:W3CDTF">2020-12-15T17:53:04Z</dcterms:modified>
</cp:coreProperties>
</file>